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27"/>
  </p:notesMasterIdLst>
  <p:sldIdLst>
    <p:sldId id="285" r:id="rId3"/>
    <p:sldId id="276" r:id="rId4"/>
    <p:sldId id="305" r:id="rId5"/>
    <p:sldId id="306" r:id="rId6"/>
    <p:sldId id="307" r:id="rId7"/>
    <p:sldId id="287" r:id="rId8"/>
    <p:sldId id="288" r:id="rId9"/>
    <p:sldId id="289" r:id="rId10"/>
    <p:sldId id="290" r:id="rId11"/>
    <p:sldId id="291" r:id="rId12"/>
    <p:sldId id="292" r:id="rId13"/>
    <p:sldId id="293" r:id="rId14"/>
    <p:sldId id="294" r:id="rId15"/>
    <p:sldId id="295" r:id="rId16"/>
    <p:sldId id="296" r:id="rId17"/>
    <p:sldId id="298" r:id="rId18"/>
    <p:sldId id="297" r:id="rId19"/>
    <p:sldId id="300" r:id="rId20"/>
    <p:sldId id="299" r:id="rId21"/>
    <p:sldId id="301" r:id="rId22"/>
    <p:sldId id="302" r:id="rId23"/>
    <p:sldId id="303" r:id="rId24"/>
    <p:sldId id="304" r:id="rId25"/>
    <p:sldId id="286"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17" autoAdjust="0"/>
    <p:restoredTop sz="94660"/>
  </p:normalViewPr>
  <p:slideViewPr>
    <p:cSldViewPr showGuides="1">
      <p:cViewPr varScale="1">
        <p:scale>
          <a:sx n="112" d="100"/>
          <a:sy n="112" d="100"/>
        </p:scale>
        <p:origin x="69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59025-3C63-43C4-8B0E-710151024EA7}" type="datetimeFigureOut">
              <a:rPr lang="de-DE" smtClean="0"/>
              <a:t>20.05.2024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0CF58-F8AE-4306-91E6-E5B4FBFABC01}" type="slidenum">
              <a:rPr lang="de-DE" smtClean="0"/>
              <a:t>‹Nr.›</a:t>
            </a:fld>
            <a:endParaRPr lang="de-DE"/>
          </a:p>
        </p:txBody>
      </p:sp>
    </p:spTree>
    <p:extLst>
      <p:ext uri="{BB962C8B-B14F-4D97-AF65-F5344CB8AC3E}">
        <p14:creationId xmlns:p14="http://schemas.microsoft.com/office/powerpoint/2010/main" val="98652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268412"/>
            <a:ext cx="5976000" cy="3656515"/>
          </a:xfrm>
        </p:spPr>
        <p:txBody>
          <a:bodyPr anchor="t"/>
          <a:lstStyle>
            <a:lvl1pPr algn="l">
              <a:defRPr sz="6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8"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4314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brei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8" y="1268412"/>
            <a:ext cx="11591923"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369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0" y="0"/>
            <a:ext cx="12192000" cy="6858000"/>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7306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5582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D2A20E-A742-4D97-A6EE-053013FE5DAC}"/>
              </a:ext>
            </a:extLst>
          </p:cNvPr>
          <p:cNvSpPr>
            <a:spLocks noGrp="1"/>
          </p:cNvSpPr>
          <p:nvPr>
            <p:ph type="dt" sz="half" idx="10"/>
          </p:nvPr>
        </p:nvSpPr>
        <p:spPr/>
        <p:txBody>
          <a:bodyPr/>
          <a:lstStyle/>
          <a:p>
            <a:r>
              <a:rPr lang="de-DE"/>
              <a:t>Name des Kapitels (optional)</a:t>
            </a:r>
          </a:p>
        </p:txBody>
      </p:sp>
      <p:sp>
        <p:nvSpPr>
          <p:cNvPr id="3" name="Fußzeilenplatzhalter 2">
            <a:extLst>
              <a:ext uri="{FF2B5EF4-FFF2-40B4-BE49-F238E27FC236}">
                <a16:creationId xmlns:a16="http://schemas.microsoft.com/office/drawing/2014/main" id="{503D3AE9-F8AA-426F-A679-BB57EC884EE1}"/>
              </a:ext>
            </a:extLst>
          </p:cNvPr>
          <p:cNvSpPr>
            <a:spLocks noGrp="1"/>
          </p:cNvSpPr>
          <p:nvPr>
            <p:ph type="ftr" sz="quarter" idx="11"/>
          </p:nvPr>
        </p:nvSpPr>
        <p:spPr/>
        <p:txBody>
          <a:bodyPr/>
          <a:lstStyle/>
          <a:p>
            <a:r>
              <a:rPr lang="de-DE"/>
              <a:t>Titel der Präsentation (Eingabe über "Einfügen &gt; Kopf- und Fußzeile")</a:t>
            </a:r>
          </a:p>
        </p:txBody>
      </p:sp>
      <p:sp>
        <p:nvSpPr>
          <p:cNvPr id="4" name="Foliennummernplatzhalter 3">
            <a:extLst>
              <a:ext uri="{FF2B5EF4-FFF2-40B4-BE49-F238E27FC236}">
                <a16:creationId xmlns:a16="http://schemas.microsoft.com/office/drawing/2014/main" id="{1930ADF6-A91F-4CC3-A7AC-E55FF446D183}"/>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279426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7" y="1306513"/>
            <a:ext cx="11593185" cy="1690439"/>
          </a:xfrm>
        </p:spPr>
        <p:txBody>
          <a:bodyPr anchor="t"/>
          <a:lstStyle>
            <a:lvl1pPr algn="l">
              <a:defRPr sz="4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3248980"/>
            <a:ext cx="11591926" cy="3355992"/>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279493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2E56F572-0D82-49C0-BCA1-3975C114D628}"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23299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4C73BB3A-D9A4-4C41-AD74-287EB44A61C9}"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84379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A6CCFF-C63A-4409-AEFB-2C5627B26DE4}"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520055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86F3BDAE-D3A3-423B-935E-C298EA6E1DE4}"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4190656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lt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endParaRPr lang="de-DE" alt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fld id="{7EEF8744-35B6-47F5-92C8-3A9E5D670D69}"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03412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4DB1-9E18-419C-AB3D-BD869B99274F}"/>
              </a:ext>
            </a:extLst>
          </p:cNvPr>
          <p:cNvSpPr>
            <a:spLocks noGrp="1"/>
          </p:cNvSpPr>
          <p:nvPr>
            <p:ph type="ctrTitle"/>
          </p:nvPr>
        </p:nvSpPr>
        <p:spPr>
          <a:xfrm>
            <a:off x="300038" y="1306513"/>
            <a:ext cx="5976000" cy="3642276"/>
          </a:xfrm>
        </p:spPr>
        <p:txBody>
          <a:bodyPr anchor="t"/>
          <a:lstStyle>
            <a:lvl1pPr algn="l">
              <a:defRPr sz="400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0F49FBC8-B96B-455F-85D7-9A804472D1CC}"/>
              </a:ext>
            </a:extLst>
          </p:cNvPr>
          <p:cNvSpPr>
            <a:spLocks noGrp="1"/>
          </p:cNvSpPr>
          <p:nvPr>
            <p:ph type="subTitle" idx="1"/>
          </p:nvPr>
        </p:nvSpPr>
        <p:spPr>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8" name="Bildplatzhalter 9">
            <a:extLst>
              <a:ext uri="{FF2B5EF4-FFF2-40B4-BE49-F238E27FC236}">
                <a16:creationId xmlns:a16="http://schemas.microsoft.com/office/drawing/2014/main" id="{8F2F4E45-6575-48BB-B7F1-A75E8397FF25}"/>
              </a:ext>
            </a:extLst>
          </p:cNvPr>
          <p:cNvSpPr>
            <a:spLocks noGrp="1"/>
          </p:cNvSpPr>
          <p:nvPr>
            <p:ph type="pic" sz="quarter" idx="14"/>
          </p:nvPr>
        </p:nvSpPr>
        <p:spPr>
          <a:xfrm>
            <a:off x="6575425" y="1268412"/>
            <a:ext cx="5316538" cy="529293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86277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lt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endParaRPr lang="de-DE" alt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fld id="{7D0FE844-FBDE-4CE2-B689-A872321DF5EC}"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14539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endParaRPr lang="de-DE" alt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4A613DB9-F917-4753-A5B7-8795EC989BAD}"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438832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83453CF6-DB32-4D87-ABE5-8E646DA6C3DA}"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732947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D9645662-C646-4076-BA0E-CFD836085B3B}"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460607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A91B21D4-66BB-4B5E-9D7E-E0746AEE81EF}"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68562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CAA4BD22-83A3-4C22-B371-CE0458C31CE2}"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82262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7C6A3-E0EF-4FA5-9985-39667BB5D1BA}"/>
              </a:ext>
            </a:extLst>
          </p:cNvPr>
          <p:cNvSpPr>
            <a:spLocks noGrp="1"/>
          </p:cNvSpPr>
          <p:nvPr>
            <p:ph type="title" hasCustomPrompt="1"/>
          </p:nvPr>
        </p:nvSpPr>
        <p:spPr/>
        <p:txBody>
          <a:bodyPr/>
          <a:lstStyle>
            <a:lvl1pPr>
              <a:defRPr/>
            </a:lvl1pPr>
          </a:lstStyle>
          <a:p>
            <a:r>
              <a:rPr lang="de-DE" dirty="0"/>
              <a:t>Titel</a:t>
            </a:r>
          </a:p>
        </p:txBody>
      </p:sp>
      <p:sp>
        <p:nvSpPr>
          <p:cNvPr id="3" name="Inhaltsplatzhalter 2">
            <a:extLst>
              <a:ext uri="{FF2B5EF4-FFF2-40B4-BE49-F238E27FC236}">
                <a16:creationId xmlns:a16="http://schemas.microsoft.com/office/drawing/2014/main" id="{47163F39-DA16-4AA3-9128-D0141D3C3454}"/>
              </a:ext>
            </a:extLst>
          </p:cNvPr>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ACADEE-A7A1-4B00-995B-32E6A1A02147}"/>
              </a:ext>
            </a:extLst>
          </p:cNvPr>
          <p:cNvSpPr>
            <a:spLocks noGrp="1"/>
          </p:cNvSpPr>
          <p:nvPr>
            <p:ph type="dt" sz="half" idx="10"/>
          </p:nvPr>
        </p:nvSpPr>
        <p:spPr/>
        <p:txBody>
          <a:bodyPr/>
          <a:lstStyle/>
          <a:p>
            <a:r>
              <a:rPr lang="de-DE"/>
              <a:t>Name des Kapitels (optional)</a:t>
            </a:r>
          </a:p>
        </p:txBody>
      </p:sp>
      <p:sp>
        <p:nvSpPr>
          <p:cNvPr id="5" name="Fußzeilenplatzhalter 4">
            <a:extLst>
              <a:ext uri="{FF2B5EF4-FFF2-40B4-BE49-F238E27FC236}">
                <a16:creationId xmlns:a16="http://schemas.microsoft.com/office/drawing/2014/main" id="{E194B1DF-2FD1-40EA-AC3F-A033005D1A01}"/>
              </a:ext>
            </a:extLst>
          </p:cNvPr>
          <p:cNvSpPr>
            <a:spLocks noGrp="1"/>
          </p:cNvSpPr>
          <p:nvPr>
            <p:ph type="ftr" sz="quarter" idx="11"/>
          </p:nvPr>
        </p:nvSpPr>
        <p:spPr/>
        <p:txBody>
          <a:bodyPr/>
          <a:lstStyle/>
          <a:p>
            <a:r>
              <a:rPr lang="de-DE"/>
              <a:t>Titel der Präsentation (Eingabe über "Einfügen &gt; Kopf- und Fußzeile")</a:t>
            </a:r>
          </a:p>
        </p:txBody>
      </p:sp>
      <p:sp>
        <p:nvSpPr>
          <p:cNvPr id="6" name="Foliennummernplatzhalter 5">
            <a:extLst>
              <a:ext uri="{FF2B5EF4-FFF2-40B4-BE49-F238E27FC236}">
                <a16:creationId xmlns:a16="http://schemas.microsoft.com/office/drawing/2014/main" id="{8359BBFA-AA87-4BCF-8665-A95DD26A9A9C}"/>
              </a:ext>
            </a:extLst>
          </p:cNvPr>
          <p:cNvSpPr>
            <a:spLocks noGrp="1"/>
          </p:cNvSpPr>
          <p:nvPr>
            <p:ph type="sldNum" sz="quarter" idx="12"/>
          </p:nvPr>
        </p:nvSpPr>
        <p:spPr/>
        <p:txBody>
          <a:bodyPr/>
          <a:lstStyle/>
          <a:p>
            <a:fld id="{968FC3C1-8B2E-4CF4-97FE-57A4E19AC873}" type="slidenum">
              <a:rPr lang="de-DE" smtClean="0"/>
              <a:t>‹Nr.›</a:t>
            </a:fld>
            <a:endParaRPr lang="de-DE"/>
          </a:p>
        </p:txBody>
      </p:sp>
    </p:spTree>
    <p:extLst>
      <p:ext uri="{BB962C8B-B14F-4D97-AF65-F5344CB8AC3E}">
        <p14:creationId xmlns:p14="http://schemas.microsoft.com/office/powerpoint/2010/main" val="374445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7" y="2241550"/>
            <a:ext cx="11591925" cy="39957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089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schm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5"/>
            <a:ext cx="5975982"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5975982" cy="39957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6575425" y="1268412"/>
            <a:ext cx="5316538"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36650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Bild (bre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8" y="1324895"/>
            <a:ext cx="3659721"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8" y="2241550"/>
            <a:ext cx="3659721" cy="39957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4259796" y="1268412"/>
            <a:ext cx="7632167"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1478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49F72-06D0-43C4-95DD-BC6F63771CD1}"/>
              </a:ext>
            </a:extLst>
          </p:cNvPr>
          <p:cNvSpPr>
            <a:spLocks noGrp="1"/>
          </p:cNvSpPr>
          <p:nvPr>
            <p:ph type="title" hasCustomPrompt="1"/>
          </p:nvPr>
        </p:nvSpPr>
        <p:spPr>
          <a:xfrm>
            <a:off x="300039" y="1324895"/>
            <a:ext cx="3156346" cy="688899"/>
          </a:xfrm>
        </p:spPr>
        <p:txBody>
          <a:bodyPr/>
          <a:lstStyle>
            <a:lvl1pPr>
              <a:defRPr/>
            </a:lvl1pPr>
          </a:lstStyle>
          <a:p>
            <a:r>
              <a:rPr lang="de-DE" dirty="0"/>
              <a:t>Titel</a:t>
            </a:r>
          </a:p>
        </p:txBody>
      </p:sp>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2241550"/>
            <a:ext cx="3156346" cy="39957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Bildplatzhalter 9">
            <a:extLst>
              <a:ext uri="{FF2B5EF4-FFF2-40B4-BE49-F238E27FC236}">
                <a16:creationId xmlns:a16="http://schemas.microsoft.com/office/drawing/2014/main" id="{D94CEDF7-7515-40D4-8CD3-D88A3A51AEAF}"/>
              </a:ext>
            </a:extLst>
          </p:cNvPr>
          <p:cNvSpPr>
            <a:spLocks noGrp="1"/>
          </p:cNvSpPr>
          <p:nvPr>
            <p:ph type="pic" sz="quarter" idx="14"/>
          </p:nvPr>
        </p:nvSpPr>
        <p:spPr>
          <a:xfrm>
            <a:off x="7968208" y="1268412"/>
            <a:ext cx="3923755" cy="4968875"/>
          </a:xfrm>
          <a:solidFill>
            <a:schemeClr val="accent4"/>
          </a:solidFill>
        </p:spPr>
        <p:txBody>
          <a:bodyPr anchor="ctr"/>
          <a:lstStyle>
            <a:lvl1pPr marL="0" indent="0" algn="ctr">
              <a:buNone/>
              <a:defRPr/>
            </a:lvl1pPr>
          </a:lstStyle>
          <a:p>
            <a:r>
              <a:rPr lang="de-DE"/>
              <a:t>Bild durch Klicken auf Symbol hinzufügen</a:t>
            </a:r>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756421" y="1268412"/>
            <a:ext cx="3923755"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317111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ilder und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7" name="Textplatzhalter 6">
            <a:extLst>
              <a:ext uri="{FF2B5EF4-FFF2-40B4-BE49-F238E27FC236}">
                <a16:creationId xmlns:a16="http://schemas.microsoft.com/office/drawing/2014/main" id="{83ED38F5-D973-4765-B726-EC1D0DCBEE0B}"/>
              </a:ext>
            </a:extLst>
          </p:cNvPr>
          <p:cNvSpPr>
            <a:spLocks noGrp="1"/>
          </p:cNvSpPr>
          <p:nvPr>
            <p:ph type="body" sz="quarter" idx="13"/>
          </p:nvPr>
        </p:nvSpPr>
        <p:spPr>
          <a:xfrm>
            <a:off x="300039"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2" name="Textplatzhalter 6">
            <a:extLst>
              <a:ext uri="{FF2B5EF4-FFF2-40B4-BE49-F238E27FC236}">
                <a16:creationId xmlns:a16="http://schemas.microsoft.com/office/drawing/2014/main" id="{F7359EAB-27F8-40C6-BEA9-BE6360AAA5AF}"/>
              </a:ext>
            </a:extLst>
          </p:cNvPr>
          <p:cNvSpPr>
            <a:spLocks noGrp="1"/>
          </p:cNvSpPr>
          <p:nvPr>
            <p:ph type="body" sz="quarter" idx="16"/>
          </p:nvPr>
        </p:nvSpPr>
        <p:spPr>
          <a:xfrm>
            <a:off x="2928331"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9">
            <a:extLst>
              <a:ext uri="{FF2B5EF4-FFF2-40B4-BE49-F238E27FC236}">
                <a16:creationId xmlns:a16="http://schemas.microsoft.com/office/drawing/2014/main" id="{4BF1E103-4F49-4361-A0CA-5F024751F1B8}"/>
              </a:ext>
            </a:extLst>
          </p:cNvPr>
          <p:cNvSpPr>
            <a:spLocks noGrp="1"/>
          </p:cNvSpPr>
          <p:nvPr>
            <p:ph type="pic" sz="quarter" idx="17"/>
          </p:nvPr>
        </p:nvSpPr>
        <p:spPr>
          <a:xfrm>
            <a:off x="2928331"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4" name="Textplatzhalter 6">
            <a:extLst>
              <a:ext uri="{FF2B5EF4-FFF2-40B4-BE49-F238E27FC236}">
                <a16:creationId xmlns:a16="http://schemas.microsoft.com/office/drawing/2014/main" id="{1930E164-C9BB-4A82-9524-60B17ADA31BF}"/>
              </a:ext>
            </a:extLst>
          </p:cNvPr>
          <p:cNvSpPr>
            <a:spLocks noGrp="1"/>
          </p:cNvSpPr>
          <p:nvPr>
            <p:ph type="body" sz="quarter" idx="18"/>
          </p:nvPr>
        </p:nvSpPr>
        <p:spPr>
          <a:xfrm>
            <a:off x="5556623"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Bildplatzhalter 9">
            <a:extLst>
              <a:ext uri="{FF2B5EF4-FFF2-40B4-BE49-F238E27FC236}">
                <a16:creationId xmlns:a16="http://schemas.microsoft.com/office/drawing/2014/main" id="{C4B605E8-1358-46B0-9403-42BC0A5E76AD}"/>
              </a:ext>
            </a:extLst>
          </p:cNvPr>
          <p:cNvSpPr>
            <a:spLocks noGrp="1"/>
          </p:cNvSpPr>
          <p:nvPr>
            <p:ph type="pic" sz="quarter" idx="19"/>
          </p:nvPr>
        </p:nvSpPr>
        <p:spPr>
          <a:xfrm>
            <a:off x="5556623"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
        <p:nvSpPr>
          <p:cNvPr id="16" name="Textplatzhalter 6">
            <a:extLst>
              <a:ext uri="{FF2B5EF4-FFF2-40B4-BE49-F238E27FC236}">
                <a16:creationId xmlns:a16="http://schemas.microsoft.com/office/drawing/2014/main" id="{9F1A9615-15C9-4659-8463-5A13E8C34802}"/>
              </a:ext>
            </a:extLst>
          </p:cNvPr>
          <p:cNvSpPr>
            <a:spLocks noGrp="1"/>
          </p:cNvSpPr>
          <p:nvPr>
            <p:ph type="body" sz="quarter" idx="20"/>
          </p:nvPr>
        </p:nvSpPr>
        <p:spPr>
          <a:xfrm>
            <a:off x="8184915"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Bildplatzhalter 9">
            <a:extLst>
              <a:ext uri="{FF2B5EF4-FFF2-40B4-BE49-F238E27FC236}">
                <a16:creationId xmlns:a16="http://schemas.microsoft.com/office/drawing/2014/main" id="{4C8D2B3B-711C-45A3-A866-73C14337CBB7}"/>
              </a:ext>
            </a:extLst>
          </p:cNvPr>
          <p:cNvSpPr>
            <a:spLocks noGrp="1"/>
          </p:cNvSpPr>
          <p:nvPr>
            <p:ph type="pic" sz="quarter" idx="21"/>
          </p:nvPr>
        </p:nvSpPr>
        <p:spPr>
          <a:xfrm>
            <a:off x="8184915" y="1268413"/>
            <a:ext cx="2303573" cy="2232596"/>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83439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schm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CC3A946-E7EC-4D51-87A3-19E575867BA7}"/>
              </a:ext>
            </a:extLst>
          </p:cNvPr>
          <p:cNvSpPr>
            <a:spLocks noGrp="1"/>
          </p:cNvSpPr>
          <p:nvPr>
            <p:ph type="dt" sz="half" idx="10"/>
          </p:nvPr>
        </p:nvSpPr>
        <p:spPr/>
        <p:txBody>
          <a:bodyPr/>
          <a:lstStyle/>
          <a:p>
            <a:r>
              <a:rPr lang="de-DE"/>
              <a:t>Name des Kapitels (optional)</a:t>
            </a:r>
          </a:p>
        </p:txBody>
      </p:sp>
      <p:sp>
        <p:nvSpPr>
          <p:cNvPr id="4" name="Fußzeilenplatzhalter 3">
            <a:extLst>
              <a:ext uri="{FF2B5EF4-FFF2-40B4-BE49-F238E27FC236}">
                <a16:creationId xmlns:a16="http://schemas.microsoft.com/office/drawing/2014/main" id="{44808FC6-327C-4182-897F-6FF17A4025D8}"/>
              </a:ext>
            </a:extLst>
          </p:cNvPr>
          <p:cNvSpPr>
            <a:spLocks noGrp="1"/>
          </p:cNvSpPr>
          <p:nvPr>
            <p:ph type="ftr" sz="quarter" idx="11"/>
          </p:nvPr>
        </p:nvSpPr>
        <p:spPr/>
        <p:txBody>
          <a:bodyPr/>
          <a:lstStyle/>
          <a:p>
            <a:r>
              <a:rPr lang="de-DE"/>
              <a:t>Titel der Präsentation (Eingabe über "Einfügen &gt; Kopf- und Fußzeile")</a:t>
            </a:r>
          </a:p>
        </p:txBody>
      </p:sp>
      <p:sp>
        <p:nvSpPr>
          <p:cNvPr id="5" name="Foliennummernplatzhalter 4">
            <a:extLst>
              <a:ext uri="{FF2B5EF4-FFF2-40B4-BE49-F238E27FC236}">
                <a16:creationId xmlns:a16="http://schemas.microsoft.com/office/drawing/2014/main" id="{F3641FB9-0988-48DA-96F1-6F030438C00D}"/>
              </a:ext>
            </a:extLst>
          </p:cNvPr>
          <p:cNvSpPr>
            <a:spLocks noGrp="1"/>
          </p:cNvSpPr>
          <p:nvPr>
            <p:ph type="sldNum" sz="quarter" idx="12"/>
          </p:nvPr>
        </p:nvSpPr>
        <p:spPr/>
        <p:txBody>
          <a:bodyPr/>
          <a:lstStyle/>
          <a:p>
            <a:fld id="{968FC3C1-8B2E-4CF4-97FE-57A4E19AC873}" type="slidenum">
              <a:rPr lang="de-DE" smtClean="0"/>
              <a:t>‹Nr.›</a:t>
            </a:fld>
            <a:endParaRPr lang="de-DE"/>
          </a:p>
        </p:txBody>
      </p:sp>
      <p:sp>
        <p:nvSpPr>
          <p:cNvPr id="9" name="Bildplatzhalter 9">
            <a:extLst>
              <a:ext uri="{FF2B5EF4-FFF2-40B4-BE49-F238E27FC236}">
                <a16:creationId xmlns:a16="http://schemas.microsoft.com/office/drawing/2014/main" id="{02B1BBEC-2C7A-44FF-9604-43F3B9CC2EF9}"/>
              </a:ext>
            </a:extLst>
          </p:cNvPr>
          <p:cNvSpPr>
            <a:spLocks noGrp="1"/>
          </p:cNvSpPr>
          <p:nvPr>
            <p:ph type="pic" sz="quarter" idx="15"/>
          </p:nvPr>
        </p:nvSpPr>
        <p:spPr>
          <a:xfrm>
            <a:off x="300039" y="1268412"/>
            <a:ext cx="7380138" cy="4968875"/>
          </a:xfrm>
          <a:solidFill>
            <a:schemeClr val="accent4"/>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56649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D51B7A0-2349-4EDA-A63A-B7A717CFB1D7}"/>
              </a:ext>
            </a:extLst>
          </p:cNvPr>
          <p:cNvSpPr>
            <a:spLocks noGrp="1"/>
          </p:cNvSpPr>
          <p:nvPr>
            <p:ph type="title"/>
          </p:nvPr>
        </p:nvSpPr>
        <p:spPr>
          <a:xfrm>
            <a:off x="300038" y="1324895"/>
            <a:ext cx="11591924" cy="688899"/>
          </a:xfrm>
          <a:prstGeom prst="rect">
            <a:avLst/>
          </a:prstGeom>
        </p:spPr>
        <p:txBody>
          <a:bodyPr vert="horz" lIns="0" tIns="0" rIns="0" bIns="0" rtlCol="0" anchor="t" anchorCtr="0">
            <a:noAutofit/>
          </a:bodyPr>
          <a:lstStyle/>
          <a:p>
            <a:r>
              <a:rPr lang="de-DE" dirty="0"/>
              <a:t>Titel</a:t>
            </a:r>
          </a:p>
        </p:txBody>
      </p:sp>
      <p:sp>
        <p:nvSpPr>
          <p:cNvPr id="3" name="Textplatzhalter 2">
            <a:extLst>
              <a:ext uri="{FF2B5EF4-FFF2-40B4-BE49-F238E27FC236}">
                <a16:creationId xmlns:a16="http://schemas.microsoft.com/office/drawing/2014/main" id="{E80BA506-857B-4D18-850B-BD7765473AE7}"/>
              </a:ext>
            </a:extLst>
          </p:cNvPr>
          <p:cNvSpPr>
            <a:spLocks noGrp="1"/>
          </p:cNvSpPr>
          <p:nvPr>
            <p:ph type="body" idx="1"/>
          </p:nvPr>
        </p:nvSpPr>
        <p:spPr>
          <a:xfrm>
            <a:off x="300037" y="2241550"/>
            <a:ext cx="11591925" cy="39957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6C1221F-2C01-43BF-A95C-DD43389C7FD4}"/>
              </a:ext>
            </a:extLst>
          </p:cNvPr>
          <p:cNvSpPr>
            <a:spLocks noGrp="1"/>
          </p:cNvSpPr>
          <p:nvPr>
            <p:ph type="dt" sz="half" idx="2"/>
          </p:nvPr>
        </p:nvSpPr>
        <p:spPr>
          <a:xfrm>
            <a:off x="10680514" y="6471135"/>
            <a:ext cx="780082" cy="204998"/>
          </a:xfrm>
          <a:prstGeom prst="rect">
            <a:avLst/>
          </a:prstGeom>
        </p:spPr>
        <p:txBody>
          <a:bodyPr vert="horz" wrap="none" lIns="0" tIns="0" rIns="0" bIns="0" rtlCol="0" anchor="t" anchorCtr="0">
            <a:noAutofit/>
          </a:bodyPr>
          <a:lstStyle>
            <a:lvl1pPr algn="r">
              <a:defRPr sz="900">
                <a:solidFill>
                  <a:schemeClr val="tx1"/>
                </a:solidFill>
              </a:defRPr>
            </a:lvl1pPr>
          </a:lstStyle>
          <a:p>
            <a:r>
              <a:rPr lang="de-DE"/>
              <a:t>Name des Kapitels (optional)</a:t>
            </a:r>
            <a:endParaRPr lang="de-DE" dirty="0"/>
          </a:p>
        </p:txBody>
      </p:sp>
      <p:sp>
        <p:nvSpPr>
          <p:cNvPr id="5" name="Fußzeilenplatzhalter 4">
            <a:extLst>
              <a:ext uri="{FF2B5EF4-FFF2-40B4-BE49-F238E27FC236}">
                <a16:creationId xmlns:a16="http://schemas.microsoft.com/office/drawing/2014/main" id="{625A9539-B132-412C-9661-DED3B820CED5}"/>
              </a:ext>
            </a:extLst>
          </p:cNvPr>
          <p:cNvSpPr>
            <a:spLocks noGrp="1"/>
          </p:cNvSpPr>
          <p:nvPr>
            <p:ph type="ftr" sz="quarter" idx="3"/>
          </p:nvPr>
        </p:nvSpPr>
        <p:spPr>
          <a:xfrm>
            <a:off x="300038" y="6471135"/>
            <a:ext cx="10308468" cy="204998"/>
          </a:xfrm>
          <a:prstGeom prst="rect">
            <a:avLst/>
          </a:prstGeom>
        </p:spPr>
        <p:txBody>
          <a:bodyPr vert="horz" lIns="0" tIns="0" rIns="0" bIns="0" rtlCol="0" anchor="t" anchorCtr="0">
            <a:noAutofit/>
          </a:bodyPr>
          <a:lstStyle>
            <a:lvl1pPr algn="l">
              <a:defRPr sz="900">
                <a:solidFill>
                  <a:schemeClr val="tx1"/>
                </a:solidFill>
              </a:defRPr>
            </a:lvl1pPr>
          </a:lstStyle>
          <a:p>
            <a:r>
              <a:rPr lang="de-DE"/>
              <a:t>Titel der Präsentation (Eingabe über "Einfügen &gt; Kopf- und Fußzeile")</a:t>
            </a:r>
            <a:endParaRPr lang="de-DE" dirty="0"/>
          </a:p>
        </p:txBody>
      </p:sp>
      <p:sp>
        <p:nvSpPr>
          <p:cNvPr id="6" name="Foliennummernplatzhalter 5">
            <a:extLst>
              <a:ext uri="{FF2B5EF4-FFF2-40B4-BE49-F238E27FC236}">
                <a16:creationId xmlns:a16="http://schemas.microsoft.com/office/drawing/2014/main" id="{9C13D3EB-E170-4754-9007-33BFBA56E6AD}"/>
              </a:ext>
            </a:extLst>
          </p:cNvPr>
          <p:cNvSpPr>
            <a:spLocks noGrp="1"/>
          </p:cNvSpPr>
          <p:nvPr>
            <p:ph type="sldNum" sz="quarter" idx="4"/>
          </p:nvPr>
        </p:nvSpPr>
        <p:spPr>
          <a:xfrm>
            <a:off x="11532604" y="6471135"/>
            <a:ext cx="359358" cy="204998"/>
          </a:xfrm>
          <a:prstGeom prst="rect">
            <a:avLst/>
          </a:prstGeom>
        </p:spPr>
        <p:txBody>
          <a:bodyPr vert="horz" wrap="none" lIns="0" tIns="0" rIns="0" bIns="0" rtlCol="0" anchor="t" anchorCtr="0">
            <a:noAutofit/>
          </a:bodyPr>
          <a:lstStyle>
            <a:lvl1pPr algn="r">
              <a:defRPr sz="900">
                <a:solidFill>
                  <a:schemeClr val="tx1"/>
                </a:solidFill>
              </a:defRPr>
            </a:lvl1pPr>
          </a:lstStyle>
          <a:p>
            <a:fld id="{968FC3C1-8B2E-4CF4-97FE-57A4E19AC873}" type="slidenum">
              <a:rPr lang="de-DE" smtClean="0"/>
              <a:pPr/>
              <a:t>‹Nr.›</a:t>
            </a:fld>
            <a:endParaRPr lang="de-DE" dirty="0"/>
          </a:p>
        </p:txBody>
      </p:sp>
      <p:pic>
        <p:nvPicPr>
          <p:cNvPr id="10" name="Grafik 9">
            <a:extLst>
              <a:ext uri="{FF2B5EF4-FFF2-40B4-BE49-F238E27FC236}">
                <a16:creationId xmlns:a16="http://schemas.microsoft.com/office/drawing/2014/main" id="{D1E2579D-6D86-478F-A14A-E7114ADEE60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9245" y="126208"/>
            <a:ext cx="1866557" cy="1077186"/>
          </a:xfrm>
          <a:prstGeom prst="rect">
            <a:avLst/>
          </a:prstGeom>
        </p:spPr>
      </p:pic>
    </p:spTree>
    <p:extLst>
      <p:ext uri="{BB962C8B-B14F-4D97-AF65-F5344CB8AC3E}">
        <p14:creationId xmlns:p14="http://schemas.microsoft.com/office/powerpoint/2010/main" val="64170245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6" r:id="rId4"/>
    <p:sldLayoutId id="2147483657" r:id="rId5"/>
    <p:sldLayoutId id="2147483658" r:id="rId6"/>
    <p:sldLayoutId id="2147483659" r:id="rId7"/>
    <p:sldLayoutId id="2147483664" r:id="rId8"/>
    <p:sldLayoutId id="2147483660" r:id="rId9"/>
    <p:sldLayoutId id="2147483661" r:id="rId10"/>
    <p:sldLayoutId id="2147483662" r:id="rId11"/>
    <p:sldLayoutId id="2147483654" r:id="rId12"/>
    <p:sldLayoutId id="2147483655" r:id="rId13"/>
    <p:sldLayoutId id="2147483665" r:id="rId1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17621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1pPr>
      <a:lvl2pPr marL="358775"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2pPr>
      <a:lvl3pPr marL="534988"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717550" indent="-18256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4pPr>
      <a:lvl5pPr marL="893763" indent="-176213"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189" userDrawn="1">
          <p15:clr>
            <a:srgbClr val="F26B43"/>
          </p15:clr>
        </p15:guide>
        <p15:guide id="3" pos="7491" userDrawn="1">
          <p15:clr>
            <a:srgbClr val="F26B43"/>
          </p15:clr>
        </p15:guide>
        <p15:guide id="4" orient="horz" pos="3929" userDrawn="1">
          <p15:clr>
            <a:srgbClr val="F26B43"/>
          </p15:clr>
        </p15:guide>
        <p15:guide id="5" orient="horz" pos="14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de-DE" altLang="de-DE">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de-DE" altLang="de-DE">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9B19D13-6884-490F-AF12-D8F76B407009}" type="slidenum">
              <a:rPr lang="de-DE" altLang="de-DE" smtClean="0">
                <a:solidFill>
                  <a:srgbClr val="000000"/>
                </a:solidFill>
              </a:rPr>
              <a:pPr fontAlgn="base">
                <a:spcBef>
                  <a:spcPct val="0"/>
                </a:spcBef>
                <a:spcAft>
                  <a:spcPct val="0"/>
                </a:spcAft>
              </a:pPr>
              <a:t>‹Nr.›</a:t>
            </a:fld>
            <a:endParaRPr lang="de-DE" altLang="de-DE">
              <a:solidFill>
                <a:srgbClr val="000000"/>
              </a:solidFill>
            </a:endParaRPr>
          </a:p>
        </p:txBody>
      </p:sp>
    </p:spTree>
    <p:extLst>
      <p:ext uri="{BB962C8B-B14F-4D97-AF65-F5344CB8AC3E}">
        <p14:creationId xmlns:p14="http://schemas.microsoft.com/office/powerpoint/2010/main" val="9808470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9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3449F-B031-430C-9BBA-D2F16C9138BA}"/>
              </a:ext>
            </a:extLst>
          </p:cNvPr>
          <p:cNvSpPr>
            <a:spLocks noGrp="1"/>
          </p:cNvSpPr>
          <p:nvPr>
            <p:ph type="ctrTitle"/>
          </p:nvPr>
        </p:nvSpPr>
        <p:spPr/>
        <p:txBody>
          <a:bodyPr/>
          <a:lstStyle/>
          <a:p>
            <a:r>
              <a:rPr lang="de-DE" dirty="0"/>
              <a:t>D</a:t>
            </a:r>
            <a:r>
              <a:rPr lang="de-DE" b="1" dirty="0"/>
              <a:t>er anti-faschistische Auftrag des Grundgesetzes</a:t>
            </a:r>
          </a:p>
        </p:txBody>
      </p:sp>
      <p:sp>
        <p:nvSpPr>
          <p:cNvPr id="3" name="Untertitel 2">
            <a:extLst>
              <a:ext uri="{FF2B5EF4-FFF2-40B4-BE49-F238E27FC236}">
                <a16:creationId xmlns:a16="http://schemas.microsoft.com/office/drawing/2014/main" id="{CC3CE45C-DC2B-49D2-A5FD-6DE89E61580B}"/>
              </a:ext>
            </a:extLst>
          </p:cNvPr>
          <p:cNvSpPr>
            <a:spLocks noGrp="1"/>
          </p:cNvSpPr>
          <p:nvPr>
            <p:ph type="subTitle" idx="1"/>
          </p:nvPr>
        </p:nvSpPr>
        <p:spPr>
          <a:xfrm>
            <a:off x="300037" y="5208436"/>
            <a:ext cx="5975351" cy="1396536"/>
          </a:xfrm>
        </p:spPr>
        <p:txBody>
          <a:bodyPr/>
          <a:lstStyle/>
          <a:p>
            <a:pPr>
              <a:lnSpc>
                <a:spcPct val="100000"/>
              </a:lnSpc>
            </a:pPr>
            <a:r>
              <a:rPr lang="de-DE" sz="1800"/>
              <a:t>	Prof</a:t>
            </a:r>
            <a:r>
              <a:rPr lang="de-DE" sz="1800" dirty="0"/>
              <a:t>. Dr. Andreas Fisahn </a:t>
            </a:r>
          </a:p>
          <a:p>
            <a:pPr>
              <a:lnSpc>
                <a:spcPct val="100000"/>
              </a:lnSpc>
            </a:pPr>
            <a:endParaRPr lang="de-DE" sz="2800" dirty="0"/>
          </a:p>
        </p:txBody>
      </p:sp>
      <p:pic>
        <p:nvPicPr>
          <p:cNvPr id="11" name="Bildplatzhalter 10">
            <a:extLst>
              <a:ext uri="{FF2B5EF4-FFF2-40B4-BE49-F238E27FC236}">
                <a16:creationId xmlns:a16="http://schemas.microsoft.com/office/drawing/2014/main" id="{A51C4776-9C54-42BC-B8B9-8B5A92D45055}"/>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a:xfrm>
            <a:off x="6575425" y="44625"/>
            <a:ext cx="5316538" cy="6516514"/>
          </a:xfrm>
          <a:prstGeom prst="rect">
            <a:avLst/>
          </a:prstGeom>
        </p:spPr>
      </p:pic>
      <p:pic>
        <p:nvPicPr>
          <p:cNvPr id="1026" name="Picture 2" descr="C:\Users\afisahn\sciebo\zzzPhotos\bewerb\0000weißew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283" y="508518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63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sz="4000" dirty="0"/>
              <a:t>Wirtschaftsverfassung</a:t>
            </a:r>
            <a:endParaRPr lang="de-DE" dirty="0"/>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92500" lnSpcReduction="10000"/>
          </a:bodyPr>
          <a:lstStyle/>
          <a:p>
            <a:r>
              <a:rPr lang="de-DE" altLang="de-DE" sz="3200" dirty="0"/>
              <a:t>Kreditaufnahmeverbot (Schuldenbremse) segnete Praxis (Regierung Schröder) ab:</a:t>
            </a:r>
          </a:p>
          <a:p>
            <a:pPr lvl="1"/>
            <a:r>
              <a:rPr lang="de-DE" altLang="de-DE" sz="3200" dirty="0"/>
              <a:t> Restriktive Haushaltspolitik und Sozialkürzungen (Hartz IV)</a:t>
            </a:r>
          </a:p>
          <a:p>
            <a:pPr lvl="1"/>
            <a:r>
              <a:rPr lang="de-DE" altLang="de-DE" sz="3200" dirty="0"/>
              <a:t> bei gleichzeitiger Steuerentlastung für Unternehmen („bessere“ Steuerregeln bei Unternehmensverkauf)</a:t>
            </a:r>
          </a:p>
          <a:p>
            <a:r>
              <a:rPr lang="de-DE" altLang="de-DE" sz="3200" dirty="0"/>
              <a:t>Folge: 2/3 Gesellschaft (Peter Glotz 1984), später Prekariat, Abgehängte =&gt;</a:t>
            </a:r>
          </a:p>
          <a:p>
            <a:r>
              <a:rPr lang="de-DE" altLang="de-DE" sz="3200" dirty="0"/>
              <a:t>Nichtwähler und später AfD</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10</a:t>
            </a:fld>
            <a:endParaRPr lang="de-DE"/>
          </a:p>
        </p:txBody>
      </p:sp>
    </p:spTree>
    <p:extLst>
      <p:ext uri="{BB962C8B-B14F-4D97-AF65-F5344CB8AC3E}">
        <p14:creationId xmlns:p14="http://schemas.microsoft.com/office/powerpoint/2010/main" val="67064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sz="4000" dirty="0"/>
              <a:t>Wirtschaftsverfassung</a:t>
            </a:r>
            <a:endParaRPr lang="de-DE" dirty="0"/>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a:bodyPr>
          <a:lstStyle/>
          <a:p>
            <a:r>
              <a:rPr lang="de-DE" altLang="de-DE" sz="3600" dirty="0"/>
              <a:t>Optimismus: </a:t>
            </a:r>
          </a:p>
          <a:p>
            <a:pPr lvl="2"/>
            <a:r>
              <a:rPr lang="de-DE" altLang="de-DE" sz="3600" dirty="0"/>
              <a:t>Säule sozialer Rechte EU und Umsetzung</a:t>
            </a:r>
          </a:p>
          <a:p>
            <a:pPr lvl="2"/>
            <a:r>
              <a:rPr lang="de-DE" altLang="de-DE" sz="3600" dirty="0"/>
              <a:t>Green Deal und Industriepolitik</a:t>
            </a:r>
          </a:p>
          <a:p>
            <a:r>
              <a:rPr lang="de-DE" altLang="de-DE" sz="3600" dirty="0"/>
              <a:t>Pessimismus:</a:t>
            </a:r>
          </a:p>
          <a:p>
            <a:pPr lvl="2"/>
            <a:r>
              <a:rPr lang="de-DE" altLang="de-DE" sz="3600" dirty="0"/>
              <a:t>BVerfG hält an Schuldenbremse fest, verschärft sie z.T.</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11</a:t>
            </a:fld>
            <a:endParaRPr lang="de-DE"/>
          </a:p>
        </p:txBody>
      </p:sp>
    </p:spTree>
    <p:extLst>
      <p:ext uri="{BB962C8B-B14F-4D97-AF65-F5344CB8AC3E}">
        <p14:creationId xmlns:p14="http://schemas.microsoft.com/office/powerpoint/2010/main" val="20281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sz="2800" dirty="0"/>
              <a:t>Liberalisierung der Gesellschaft und </a:t>
            </a:r>
            <a:br>
              <a:rPr lang="de-DE" sz="2800" dirty="0"/>
            </a:br>
            <a:r>
              <a:rPr lang="de-DE" sz="2800" dirty="0"/>
              <a:t>Akademisierung der Politik</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92500"/>
          </a:bodyPr>
          <a:lstStyle/>
          <a:p>
            <a:r>
              <a:rPr lang="de-DE" altLang="de-DE" sz="3600" dirty="0"/>
              <a:t> (Schon) Wechsel von der Massenproduktion und dem Massenkonsum zur Dienstleistungsgesellschaft =&gt;</a:t>
            </a:r>
          </a:p>
          <a:p>
            <a:r>
              <a:rPr lang="de-DE" altLang="de-DE" sz="3600" dirty="0"/>
              <a:t> Individualisierung (Beck) oder Atomisierung</a:t>
            </a:r>
          </a:p>
          <a:p>
            <a:r>
              <a:rPr lang="de-DE" altLang="de-DE" sz="3600" dirty="0"/>
              <a:t> Änderung der Verfassung als Liberalisierung der Rechtsprechung  </a:t>
            </a:r>
          </a:p>
          <a:p>
            <a:r>
              <a:rPr lang="de-DE" altLang="de-DE" sz="3600" dirty="0"/>
              <a:t> Beispiel § 175 StGB</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12</a:t>
            </a:fld>
            <a:endParaRPr lang="de-DE"/>
          </a:p>
        </p:txBody>
      </p:sp>
    </p:spTree>
    <p:extLst>
      <p:ext uri="{BB962C8B-B14F-4D97-AF65-F5344CB8AC3E}">
        <p14:creationId xmlns:p14="http://schemas.microsoft.com/office/powerpoint/2010/main" val="109294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sz="2800" dirty="0"/>
              <a:t>Liberalisierung der Gesellschaft und </a:t>
            </a:r>
            <a:br>
              <a:rPr lang="de-DE" sz="2800" dirty="0"/>
            </a:br>
            <a:r>
              <a:rPr lang="de-DE" sz="2800" dirty="0"/>
              <a:t>Akademisierung der Politik</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77500" lnSpcReduction="20000"/>
          </a:bodyPr>
          <a:lstStyle/>
          <a:p>
            <a:r>
              <a:rPr lang="de-DE" altLang="de-DE" sz="3600" dirty="0"/>
              <a:t> Folge: Massenorganisationen verlieren Mitglieder =&gt; Pluralistische Vertretung funktioniert schlechter.</a:t>
            </a:r>
          </a:p>
          <a:p>
            <a:r>
              <a:rPr lang="de-DE" altLang="de-DE" sz="3600" dirty="0"/>
              <a:t> =&gt; Stärkeres Gewicht „der Wirtschaft“ an politischen Entscheidungen (Gegenmacht Gewerkschaft schwächer)</a:t>
            </a:r>
          </a:p>
          <a:p>
            <a:r>
              <a:rPr lang="de-DE" altLang="de-DE" sz="3600" dirty="0"/>
              <a:t> Parteien verlieren Mitglieder (SPD von 1 </a:t>
            </a:r>
            <a:r>
              <a:rPr lang="de-DE" altLang="de-DE" sz="3600" dirty="0" err="1"/>
              <a:t>Mio</a:t>
            </a:r>
            <a:r>
              <a:rPr lang="de-DE" altLang="de-DE" sz="3600" dirty="0"/>
              <a:t> 1972 zu 400.000 in 2021) und überaltern =&gt;</a:t>
            </a:r>
          </a:p>
          <a:p>
            <a:r>
              <a:rPr lang="de-DE" altLang="de-DE" sz="3600" dirty="0"/>
              <a:t> Berufspolitiker haben größeren Einfluss =&gt; Akademisierung der Politik – MdBs </a:t>
            </a:r>
          </a:p>
          <a:p>
            <a:r>
              <a:rPr lang="de-DE" altLang="de-DE" sz="3600" dirty="0"/>
              <a:t> Gewerkschaftssekretäre und Uni-Abschluss</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13</a:t>
            </a:fld>
            <a:endParaRPr lang="de-DE"/>
          </a:p>
        </p:txBody>
      </p:sp>
    </p:spTree>
    <p:extLst>
      <p:ext uri="{BB962C8B-B14F-4D97-AF65-F5344CB8AC3E}">
        <p14:creationId xmlns:p14="http://schemas.microsoft.com/office/powerpoint/2010/main" val="3793257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sz="2800" dirty="0"/>
              <a:t>Liberalisierung der Gesellschaft und </a:t>
            </a:r>
            <a:br>
              <a:rPr lang="de-DE" sz="2800" dirty="0"/>
            </a:br>
            <a:r>
              <a:rPr lang="de-DE" sz="2800" dirty="0"/>
              <a:t>Akademisierung der Politik</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a:bodyPr>
          <a:lstStyle/>
          <a:p>
            <a:r>
              <a:rPr lang="de-DE" altLang="de-DE" sz="3600" dirty="0"/>
              <a:t>=&gt; Distanz von Politik und Otto-Normal</a:t>
            </a:r>
          </a:p>
          <a:p>
            <a:r>
              <a:rPr lang="de-DE" altLang="de-DE" sz="3600" dirty="0"/>
              <a:t> Teil = Kulturelle Distanz – Habitus und Schichtung - u.a. Sprachdiskussion (Liberalisierung des GG)</a:t>
            </a:r>
          </a:p>
          <a:p>
            <a:r>
              <a:rPr lang="de-DE" altLang="de-DE" sz="3600" dirty="0"/>
              <a:t>Verlustängste wg. Sozialer Kompetenzen </a:t>
            </a:r>
          </a:p>
          <a:p>
            <a:r>
              <a:rPr lang="de-DE" altLang="de-DE" sz="3600" dirty="0"/>
              <a:t>=&gt; AfD kann mobilisieren</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14</a:t>
            </a:fld>
            <a:endParaRPr lang="de-DE"/>
          </a:p>
        </p:txBody>
      </p:sp>
    </p:spTree>
    <p:extLst>
      <p:ext uri="{BB962C8B-B14F-4D97-AF65-F5344CB8AC3E}">
        <p14:creationId xmlns:p14="http://schemas.microsoft.com/office/powerpoint/2010/main" val="166430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77500" lnSpcReduction="20000"/>
          </a:bodyPr>
          <a:lstStyle/>
          <a:p>
            <a:r>
              <a:rPr lang="de-DE" altLang="de-DE" sz="3300" dirty="0"/>
              <a:t> Wehrhafte Demokratie, neutrale Beschreibung: Instrumente der Rechtsordnung gegen Feinde der FDGO.</a:t>
            </a:r>
          </a:p>
          <a:p>
            <a:r>
              <a:rPr lang="de-DE" altLang="de-DE" sz="3300" dirty="0"/>
              <a:t> Bis in die Gegenwart im Wesentlichen gegen links:</a:t>
            </a:r>
          </a:p>
          <a:p>
            <a:pPr lvl="2"/>
            <a:r>
              <a:rPr lang="de-DE" altLang="de-DE" sz="3300" dirty="0"/>
              <a:t> 1956 KPD-Verbot</a:t>
            </a:r>
          </a:p>
          <a:p>
            <a:pPr lvl="2"/>
            <a:r>
              <a:rPr lang="de-DE" altLang="de-DE" sz="3300" dirty="0"/>
              <a:t> Folge Inhaftierung von Kommunisten</a:t>
            </a:r>
          </a:p>
          <a:p>
            <a:pPr lvl="2"/>
            <a:r>
              <a:rPr lang="de-DE" altLang="de-DE" sz="3300" dirty="0"/>
              <a:t> 1968 Notstandsgesetze: u.a. Bundeswehr gegen bewaffnete Aufständische </a:t>
            </a:r>
            <a:r>
              <a:rPr lang="de-DE" sz="3300" dirty="0">
                <a:effectLst/>
                <a:latin typeface="Arial" panose="020B0604020202020204" pitchFamily="34" charset="0"/>
                <a:ea typeface="Times New Roman" panose="02020603050405020304" pitchFamily="18" charset="0"/>
                <a:cs typeface="Times New Roman" panose="02020603050405020304" pitchFamily="18" charset="0"/>
              </a:rPr>
              <a:t>(Art. 87 a GG)</a:t>
            </a:r>
            <a:endParaRPr lang="de-DE" altLang="de-DE" sz="3300" dirty="0"/>
          </a:p>
          <a:p>
            <a:pPr lvl="2"/>
            <a:r>
              <a:rPr lang="de-DE" altLang="de-DE" sz="3300" dirty="0"/>
              <a:t>1972: Radikalenerlass</a:t>
            </a:r>
          </a:p>
          <a:p>
            <a:pPr lvl="2"/>
            <a:r>
              <a:rPr lang="de-DE" altLang="de-DE" sz="3300" dirty="0"/>
              <a:t> auch 1968 (Kaufhausbrand Baader/ Ensslin) – Antiterrorgesetze???</a:t>
            </a:r>
          </a:p>
          <a:p>
            <a:pPr lvl="2"/>
            <a:r>
              <a:rPr lang="de-DE" altLang="de-DE" sz="3300" dirty="0"/>
              <a:t> auch politische Liberalisierung  nach 1990</a:t>
            </a:r>
          </a:p>
          <a:p>
            <a:pPr lvl="2"/>
            <a:endParaRPr lang="de-DE" altLang="de-DE" sz="36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15</a:t>
            </a:fld>
            <a:endParaRPr lang="de-DE"/>
          </a:p>
        </p:txBody>
      </p:sp>
    </p:spTree>
    <p:extLst>
      <p:ext uri="{BB962C8B-B14F-4D97-AF65-F5344CB8AC3E}">
        <p14:creationId xmlns:p14="http://schemas.microsoft.com/office/powerpoint/2010/main" val="162612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92500"/>
          </a:bodyPr>
          <a:lstStyle/>
          <a:p>
            <a:r>
              <a:rPr lang="de-DE" altLang="de-DE" sz="3600" dirty="0"/>
              <a:t> Rechts war wenig im Blick – aktuelle Verschiebungen</a:t>
            </a:r>
          </a:p>
          <a:p>
            <a:pPr lvl="2"/>
            <a:r>
              <a:rPr lang="de-DE" altLang="de-DE" sz="3600" dirty="0"/>
              <a:t> NSU und Versagen des </a:t>
            </a:r>
            <a:r>
              <a:rPr lang="de-DE" altLang="de-DE" sz="3600" dirty="0" err="1"/>
              <a:t>Verf</a:t>
            </a:r>
            <a:r>
              <a:rPr lang="de-DE" altLang="de-DE" sz="3600" dirty="0"/>
              <a:t> Schutzes</a:t>
            </a:r>
          </a:p>
          <a:p>
            <a:pPr lvl="2"/>
            <a:r>
              <a:rPr lang="de-DE" altLang="de-DE" sz="3600" dirty="0"/>
              <a:t>(Halb)-Rechtsradikaler </a:t>
            </a:r>
            <a:r>
              <a:rPr lang="de-DE" altLang="de-DE" sz="3600" dirty="0" err="1"/>
              <a:t>Verf</a:t>
            </a:r>
            <a:r>
              <a:rPr lang="de-DE" altLang="de-DE" sz="3600" dirty="0"/>
              <a:t>-Schutzpräsident</a:t>
            </a:r>
          </a:p>
          <a:p>
            <a:pPr lvl="2"/>
            <a:r>
              <a:rPr lang="de-DE" altLang="de-DE" sz="3600" dirty="0"/>
              <a:t> Einzeltätertheorie</a:t>
            </a:r>
          </a:p>
          <a:p>
            <a:pPr lvl="2"/>
            <a:r>
              <a:rPr lang="de-DE" altLang="de-DE" sz="3600" dirty="0"/>
              <a:t> Rechtsradikale Tendenzen in BW und Polizei</a:t>
            </a:r>
          </a:p>
          <a:p>
            <a:pPr lvl="2"/>
            <a:r>
              <a:rPr lang="de-DE" altLang="de-DE" sz="3600" dirty="0"/>
              <a:t> Reichsbürger</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16</a:t>
            </a:fld>
            <a:endParaRPr lang="de-DE"/>
          </a:p>
        </p:txBody>
      </p:sp>
    </p:spTree>
    <p:extLst>
      <p:ext uri="{BB962C8B-B14F-4D97-AF65-F5344CB8AC3E}">
        <p14:creationId xmlns:p14="http://schemas.microsoft.com/office/powerpoint/2010/main" val="253397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85000" lnSpcReduction="10000"/>
          </a:bodyPr>
          <a:lstStyle/>
          <a:p>
            <a:pPr marL="0" indent="0">
              <a:buNone/>
            </a:pPr>
            <a:r>
              <a:rPr lang="de-DE" altLang="de-DE" sz="2800" dirty="0"/>
              <a:t>Neue Tendenzen der Repression – Wiederkehr des Freund-Feind-Denkens?:</a:t>
            </a:r>
          </a:p>
          <a:p>
            <a:pPr lvl="2"/>
            <a:r>
              <a:rPr lang="de-DE" altLang="de-DE" sz="2800" dirty="0"/>
              <a:t> Putin-Versteher – Entlassung eines Dirigenten, der sich nicht distanziert</a:t>
            </a:r>
          </a:p>
          <a:p>
            <a:pPr lvl="2"/>
            <a:r>
              <a:rPr lang="de-DE" altLang="de-DE" sz="2800" dirty="0"/>
              <a:t> „Klimakleber“ als kriminelle Vereinigung</a:t>
            </a:r>
          </a:p>
          <a:p>
            <a:pPr lvl="2"/>
            <a:r>
              <a:rPr lang="de-DE" altLang="de-DE" sz="2800" dirty="0"/>
              <a:t> Lina E. und die Anti-Nazi Schläger als kriminelle Vereinigung</a:t>
            </a:r>
          </a:p>
          <a:p>
            <a:pPr lvl="2"/>
            <a:r>
              <a:rPr lang="de-DE" altLang="de-DE" sz="2800" dirty="0"/>
              <a:t> Kunstfreiheit und Documenta-Skandal/ Berlinale</a:t>
            </a:r>
          </a:p>
          <a:p>
            <a:pPr lvl="2"/>
            <a:r>
              <a:rPr lang="de-DE" altLang="de-DE" sz="2800" dirty="0"/>
              <a:t> Verschärfung Polizeirecht (Gefährder-Inhaftierung) und Versammlungsrecht </a:t>
            </a:r>
          </a:p>
          <a:p>
            <a:pPr lvl="2"/>
            <a:r>
              <a:rPr lang="de-DE" altLang="de-DE" sz="2800" dirty="0"/>
              <a:t> Uni HH – Verbot Konferenz </a:t>
            </a:r>
            <a:r>
              <a:rPr lang="de-DE" sz="2800" kern="0" dirty="0">
                <a:effectLst/>
                <a:latin typeface="Arial" panose="020B0604020202020204" pitchFamily="34" charset="0"/>
                <a:ea typeface="Times New Roman" panose="02020603050405020304" pitchFamily="18" charset="0"/>
                <a:cs typeface="Times New Roman" panose="02020603050405020304" pitchFamily="18" charset="0"/>
              </a:rPr>
              <a:t>„</a:t>
            </a:r>
            <a:r>
              <a:rPr lang="de-DE" sz="2800" kern="0" dirty="0" err="1">
                <a:effectLst/>
                <a:latin typeface="Arial" panose="020B0604020202020204" pitchFamily="34" charset="0"/>
                <a:ea typeface="Times New Roman" panose="02020603050405020304" pitchFamily="18" charset="0"/>
                <a:cs typeface="Times New Roman" panose="02020603050405020304" pitchFamily="18" charset="0"/>
              </a:rPr>
              <a:t>We</a:t>
            </a:r>
            <a:r>
              <a:rPr lang="de-DE" sz="2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2800" kern="0" dirty="0" err="1">
                <a:effectLst/>
                <a:latin typeface="Arial" panose="020B0604020202020204" pitchFamily="34" charset="0"/>
                <a:ea typeface="Times New Roman" panose="02020603050405020304" pitchFamily="18" charset="0"/>
                <a:cs typeface="Times New Roman" panose="02020603050405020304" pitchFamily="18" charset="0"/>
              </a:rPr>
              <a:t>want</a:t>
            </a:r>
            <a:r>
              <a:rPr lang="de-DE" sz="2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2800" kern="0" dirty="0" err="1">
                <a:effectLst/>
                <a:latin typeface="Arial" panose="020B0604020202020204" pitchFamily="34" charset="0"/>
                <a:ea typeface="Times New Roman" panose="02020603050405020304" pitchFamily="18" charset="0"/>
                <a:cs typeface="Times New Roman" panose="02020603050405020304" pitchFamily="18" charset="0"/>
              </a:rPr>
              <a:t>our</a:t>
            </a:r>
            <a:r>
              <a:rPr lang="de-DE" sz="2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de-DE" sz="2800" kern="0" dirty="0" err="1">
                <a:effectLst/>
                <a:latin typeface="Arial" panose="020B0604020202020204" pitchFamily="34" charset="0"/>
                <a:ea typeface="Times New Roman" panose="02020603050405020304" pitchFamily="18" charset="0"/>
                <a:cs typeface="Times New Roman" panose="02020603050405020304" pitchFamily="18" charset="0"/>
              </a:rPr>
              <a:t>world</a:t>
            </a:r>
            <a:r>
              <a:rPr lang="de-DE" sz="2800" kern="0" dirty="0">
                <a:effectLst/>
                <a:latin typeface="Arial" panose="020B0604020202020204" pitchFamily="34" charset="0"/>
                <a:ea typeface="Times New Roman" panose="02020603050405020304" pitchFamily="18" charset="0"/>
                <a:cs typeface="Times New Roman" panose="02020603050405020304" pitchFamily="18" charset="0"/>
              </a:rPr>
              <a:t> back“ (PKK-Sympathisanten)</a:t>
            </a:r>
          </a:p>
          <a:p>
            <a:pPr lvl="2"/>
            <a:r>
              <a:rPr lang="de-DE" altLang="de-DE" sz="2800" kern="0" dirty="0">
                <a:latin typeface="Arial" panose="020B0604020202020204" pitchFamily="34" charset="0"/>
                <a:cs typeface="Times New Roman" panose="02020603050405020304" pitchFamily="18" charset="0"/>
              </a:rPr>
              <a:t> HU sagt Vortrag ab: </a:t>
            </a:r>
            <a:r>
              <a:rPr lang="de-DE" sz="2800" kern="0" dirty="0">
                <a:effectLst/>
                <a:latin typeface="Arial" panose="020B0604020202020204" pitchFamily="34" charset="0"/>
                <a:ea typeface="Times New Roman" panose="02020603050405020304" pitchFamily="18" charset="0"/>
                <a:cs typeface="Times New Roman" panose="02020603050405020304" pitchFamily="18" charset="0"/>
              </a:rPr>
              <a:t>„Geschlecht ist nicht gleich (Ge)schlecht. Sex, Gender und warum es in der Biologie zwei Geschlechter gibt.“ </a:t>
            </a:r>
          </a:p>
          <a:p>
            <a:pPr lvl="2"/>
            <a:r>
              <a:rPr lang="de-DE" altLang="de-DE" sz="2800" dirty="0"/>
              <a:t>Palästina Konferenz in Berlin verboten</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17</a:t>
            </a:fld>
            <a:endParaRPr lang="de-DE"/>
          </a:p>
        </p:txBody>
      </p:sp>
    </p:spTree>
    <p:extLst>
      <p:ext uri="{BB962C8B-B14F-4D97-AF65-F5344CB8AC3E}">
        <p14:creationId xmlns:p14="http://schemas.microsoft.com/office/powerpoint/2010/main" val="109497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 und AfD</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85000" lnSpcReduction="10000"/>
          </a:bodyPr>
          <a:lstStyle/>
          <a:p>
            <a:pPr marL="0" indent="0">
              <a:buNone/>
            </a:pPr>
            <a:r>
              <a:rPr lang="de-DE" sz="2400" b="1" dirty="0"/>
              <a:t>Die Verfahren gegen die NPD</a:t>
            </a:r>
          </a:p>
          <a:p>
            <a:pPr marL="0" indent="0">
              <a:buNone/>
            </a:pPr>
            <a:r>
              <a:rPr lang="de-DE" sz="2400" b="1" dirty="0"/>
              <a:t>Art 21 GG</a:t>
            </a:r>
          </a:p>
          <a:p>
            <a:r>
              <a:rPr lang="de-DE" sz="2400" dirty="0"/>
              <a:t>(2) Parteien, die nach ihren Zielen oder nach dem Verhalten ihrer Anhänger </a:t>
            </a:r>
            <a:r>
              <a:rPr lang="de-DE" sz="2400" b="1" dirty="0"/>
              <a:t>darauf ausgehen</a:t>
            </a:r>
            <a:r>
              <a:rPr lang="de-DE" sz="2400" dirty="0"/>
              <a:t>, die freiheitliche demokratische Grundordnung zu beeinträchtigen oder zu beseitigen oder den Bestand der Bundesrepublik Deutschland zu gefährden, sind verfassungswidrig.</a:t>
            </a:r>
          </a:p>
          <a:p>
            <a:r>
              <a:rPr lang="de-DE" sz="2400" dirty="0"/>
              <a:t>(3) Parteien, die nach ihren Zielen oder dem Verhalten ihrer Anhänger darauf </a:t>
            </a:r>
            <a:r>
              <a:rPr lang="de-DE" sz="2400" b="1" dirty="0"/>
              <a:t>ausgerichtet sind</a:t>
            </a:r>
            <a:r>
              <a:rPr lang="de-DE" sz="2400" dirty="0"/>
              <a:t>, die freiheitliche demokratische Grundordnung zu beeinträchtigen oder zu beseitigen oder den Bestand der Bundesrepublik Deutschland zu gefährden, sind von staatlicher Finanzierung ausgeschlossen. Wird der Ausschluss festgestellt, so entfällt auch eine steuerliche Begünstigung dieser Parteien und von Zuwendungen an diese Parteien.</a:t>
            </a:r>
          </a:p>
          <a:p>
            <a:r>
              <a:rPr lang="de-DE" sz="2400" dirty="0"/>
              <a:t>(4) Über die Frage der Verfassungswidrigkeit nach Absatz 2 sowie über den Ausschluss von staatlicher Finanzierung nach Absatz 3 entscheidet das Bundesverfassungsgericht.</a:t>
            </a:r>
          </a:p>
          <a:p>
            <a:pPr marL="0" indent="0">
              <a:buNone/>
            </a:pPr>
            <a:endParaRPr lang="de-DE" altLang="de-DE" sz="28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18</a:t>
            </a:fld>
            <a:endParaRPr lang="de-DE"/>
          </a:p>
        </p:txBody>
      </p:sp>
    </p:spTree>
    <p:extLst>
      <p:ext uri="{BB962C8B-B14F-4D97-AF65-F5344CB8AC3E}">
        <p14:creationId xmlns:p14="http://schemas.microsoft.com/office/powerpoint/2010/main" val="296354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 und AfD</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92500"/>
          </a:bodyPr>
          <a:lstStyle/>
          <a:p>
            <a:r>
              <a:rPr lang="de-DE" sz="2800" dirty="0">
                <a:latin typeface="Calibri" panose="020F0502020204030204" pitchFamily="34" charset="0"/>
                <a:cs typeface="Calibri" panose="020F0502020204030204" pitchFamily="34" charset="0"/>
              </a:rPr>
              <a:t>2003: Verbotsverfahren gegen NPD wurde eingestellt: Zu viele Spitzel in der NPD.</a:t>
            </a:r>
          </a:p>
          <a:p>
            <a:r>
              <a:rPr lang="de-DE" sz="2800" dirty="0">
                <a:latin typeface="Calibri" panose="020F0502020204030204" pitchFamily="34" charset="0"/>
                <a:cs typeface="Calibri" panose="020F0502020204030204" pitchFamily="34" charset="0"/>
              </a:rPr>
              <a:t>2017: Verbotsantrag abgelehnt: 350 Seiten – wesentlich NPD ist verfassungswidrig, aber NPD ist zu schwach („darauf ausgehen).</a:t>
            </a:r>
          </a:p>
          <a:p>
            <a:r>
              <a:rPr lang="de-DE" sz="2800" dirty="0">
                <a:latin typeface="Calibri" panose="020F0502020204030204" pitchFamily="34" charset="0"/>
                <a:cs typeface="Calibri" panose="020F0502020204030204" pitchFamily="34" charset="0"/>
              </a:rPr>
              <a:t> =&gt; 2017:GG-Änderung - Entzug staatlicher Finanzierung.</a:t>
            </a:r>
          </a:p>
          <a:p>
            <a:r>
              <a:rPr lang="de-DE" sz="2800" dirty="0">
                <a:latin typeface="Calibri" panose="020F0502020204030204" pitchFamily="34" charset="0"/>
                <a:cs typeface="Calibri" panose="020F0502020204030204" pitchFamily="34" charset="0"/>
              </a:rPr>
              <a:t> Januar 2024: NPD kann von Finanzierung ausgeschlossen werden.</a:t>
            </a:r>
          </a:p>
          <a:p>
            <a:pPr marL="0" indent="0">
              <a:buNone/>
            </a:pPr>
            <a:r>
              <a:rPr lang="de-DE" sz="2800" dirty="0">
                <a:latin typeface="Calibri" panose="020F0502020204030204" pitchFamily="34" charset="0"/>
                <a:cs typeface="Calibri" panose="020F0502020204030204" pitchFamily="34" charset="0"/>
              </a:rPr>
              <a:t>Problem AfD: </a:t>
            </a:r>
          </a:p>
          <a:p>
            <a:pPr lvl="3"/>
            <a:r>
              <a:rPr lang="de-DE" sz="2800" dirty="0">
                <a:latin typeface="Calibri" panose="020F0502020204030204" pitchFamily="34" charset="0"/>
                <a:cs typeface="Calibri" panose="020F0502020204030204" pitchFamily="34" charset="0"/>
              </a:rPr>
              <a:t>Beweis verfassungswidrig, weil uneinheitlich; </a:t>
            </a:r>
          </a:p>
          <a:p>
            <a:pPr lvl="3"/>
            <a:r>
              <a:rPr lang="de-DE" sz="2800" dirty="0">
                <a:latin typeface="Calibri" panose="020F0502020204030204" pitchFamily="34" charset="0"/>
                <a:cs typeface="Calibri" panose="020F0502020204030204" pitchFamily="34" charset="0"/>
              </a:rPr>
              <a:t>Politische Folge?</a:t>
            </a:r>
          </a:p>
          <a:p>
            <a:pPr marL="0" indent="0">
              <a:buNone/>
            </a:pPr>
            <a:endParaRPr lang="de-DE" sz="2800" dirty="0">
              <a:latin typeface="Calibri" panose="020F0502020204030204" pitchFamily="34" charset="0"/>
              <a:cs typeface="Calibri" panose="020F0502020204030204" pitchFamily="34" charset="0"/>
            </a:endParaRPr>
          </a:p>
          <a:p>
            <a:pPr marL="0" indent="0">
              <a:buNone/>
            </a:pPr>
            <a:endParaRPr lang="de-DE" altLang="de-DE" sz="28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19</a:t>
            </a:fld>
            <a:endParaRPr lang="de-DE"/>
          </a:p>
        </p:txBody>
      </p:sp>
    </p:spTree>
    <p:extLst>
      <p:ext uri="{BB962C8B-B14F-4D97-AF65-F5344CB8AC3E}">
        <p14:creationId xmlns:p14="http://schemas.microsoft.com/office/powerpoint/2010/main" val="205629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dirty="0"/>
              <a:t>Thesen</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92500" lnSpcReduction="10000"/>
          </a:bodyPr>
          <a:lstStyle/>
          <a:p>
            <a:pPr marL="514350" indent="-514350">
              <a:buFont typeface="+mj-lt"/>
              <a:buAutoNum type="arabicPeriod"/>
            </a:pPr>
            <a:r>
              <a:rPr lang="de-DE" sz="2800" dirty="0"/>
              <a:t>Vorschriften im GG und Auslegung des BVerfG</a:t>
            </a:r>
          </a:p>
          <a:p>
            <a:pPr marL="457200" indent="-457200">
              <a:buFont typeface="+mj-lt"/>
              <a:buAutoNum type="arabicPeriod"/>
            </a:pPr>
            <a:r>
              <a:rPr lang="de-DE" sz="2800" dirty="0"/>
              <a:t>Der Wandel der Wirtschaftsverfassung hat die Demokratie ausgehöhlt und den Aufstieg der Rechten gefördert.</a:t>
            </a:r>
          </a:p>
          <a:p>
            <a:pPr marL="457200" indent="-457200">
              <a:buFont typeface="+mj-lt"/>
              <a:buAutoNum type="arabicPeriod"/>
            </a:pPr>
            <a:r>
              <a:rPr lang="de-DE" sz="2800" dirty="0"/>
              <a:t>Die Atomisierung der Gesellschaft und die Akademisierung der Politik führte zur Liberalisierung, aber auch zu einem Repräsentationsproblem.</a:t>
            </a:r>
          </a:p>
          <a:p>
            <a:pPr marL="457200" indent="-457200">
              <a:buFont typeface="+mj-lt"/>
              <a:buAutoNum type="arabicPeriod"/>
            </a:pPr>
            <a:r>
              <a:rPr lang="de-DE" sz="2800" dirty="0"/>
              <a:t>Die Wehrhafte Demokratie war immer ambivalent - Tendenzen neuer Illiberalität</a:t>
            </a:r>
          </a:p>
          <a:p>
            <a:pPr marL="457200" indent="-457200">
              <a:buFont typeface="+mj-lt"/>
              <a:buAutoNum type="arabicPeriod"/>
            </a:pPr>
            <a:r>
              <a:rPr lang="de-DE" sz="2800" dirty="0"/>
              <a:t>Gegen eine antidemokratische Mehrheit (im Parlament) sind die Vorkehrungen des GG schwach.</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2</a:t>
            </a:fld>
            <a:endParaRPr lang="de-DE"/>
          </a:p>
        </p:txBody>
      </p:sp>
    </p:spTree>
    <p:extLst>
      <p:ext uri="{BB962C8B-B14F-4D97-AF65-F5344CB8AC3E}">
        <p14:creationId xmlns:p14="http://schemas.microsoft.com/office/powerpoint/2010/main" val="37345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 und AfD</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a:bodyPr>
          <a:lstStyle/>
          <a:p>
            <a:pPr marL="0" indent="0">
              <a:buNone/>
            </a:pPr>
            <a:r>
              <a:rPr lang="de-DE" altLang="de-DE" sz="2800" b="1" dirty="0"/>
              <a:t>Verfahren gegen einzelne AfD-Mitglieder (Höcke)</a:t>
            </a:r>
          </a:p>
          <a:p>
            <a:r>
              <a:rPr lang="de-DE" sz="2400" b="1" dirty="0"/>
              <a:t>Art 18 GG: </a:t>
            </a:r>
            <a:r>
              <a:rPr lang="de-DE" sz="2400" dirty="0"/>
              <a:t>Wer die Freiheit der Meinungsäußerung, insbesondere die Pressefreiheit (Artikel 5 Abs. 1), die Lehrfreiheit (Artikel 5 Abs. 3), die Versammlungsfreiheit (Artikel 8), die Vereinigungsfreiheit (Artikel 9), das Brief-, Post- und Fernmeldegeheimnis (Artikel 10), das Eigentum (Artikel 14) oder das Asylrecht (Artikel 16a) zum Kampfe gegen die freiheitliche demokratische Grundordnung </a:t>
            </a:r>
            <a:r>
              <a:rPr lang="de-DE" sz="2400" dirty="0" err="1"/>
              <a:t>mißbraucht</a:t>
            </a:r>
            <a:r>
              <a:rPr lang="de-DE" sz="2400" dirty="0"/>
              <a:t>, verwirkt diese Grundrechte. Die Verwirkung und ihr Ausmaß werden durch das Bundesverfassungsgericht ausgesprochen.</a:t>
            </a:r>
          </a:p>
          <a:p>
            <a:pPr marL="0" indent="0">
              <a:buNone/>
            </a:pPr>
            <a:endParaRPr lang="de-DE" altLang="de-DE" sz="28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20</a:t>
            </a:fld>
            <a:endParaRPr lang="de-DE"/>
          </a:p>
        </p:txBody>
      </p:sp>
    </p:spTree>
    <p:extLst>
      <p:ext uri="{BB962C8B-B14F-4D97-AF65-F5344CB8AC3E}">
        <p14:creationId xmlns:p14="http://schemas.microsoft.com/office/powerpoint/2010/main" val="2886625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 und AfD</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a:bodyPr>
          <a:lstStyle/>
          <a:p>
            <a:pPr marL="0" indent="0">
              <a:buNone/>
            </a:pPr>
            <a:r>
              <a:rPr lang="de-DE" altLang="de-DE" b="1" dirty="0"/>
              <a:t>Verfahren gegen einzelne AfD-Mitglieder (Höcke)</a:t>
            </a:r>
          </a:p>
          <a:p>
            <a:r>
              <a:rPr lang="de-DE" b="1" dirty="0"/>
              <a:t>Art 18 GG: </a:t>
            </a:r>
            <a:r>
              <a:rPr lang="de-DE" dirty="0"/>
              <a:t>Wer die Freiheit der Meinungsäußerung, insbesondere die Pressefreiheit (Artikel 5 Abs. 1), die Lehrfreiheit (Artikel 5 Abs. 3), die Versammlungsfreiheit (Artikel 8), die Vereinigungsfreiheit (Artikel 9), das Brief-, Post- und Fernmeldegeheimnis (Artikel 10), das Eigentum (Artikel 14) oder das Asylrecht (Artikel 16a) zum Kampfe gegen die freiheitliche demokratische Grundordnung </a:t>
            </a:r>
            <a:r>
              <a:rPr lang="de-DE" dirty="0" err="1"/>
              <a:t>mißbraucht</a:t>
            </a:r>
            <a:r>
              <a:rPr lang="de-DE" dirty="0"/>
              <a:t>, verwirkt diese Grundrechte. Die Verwirkung und ihr Ausmaß werden durch das Bundesverfassungsgericht ausgesprochen.</a:t>
            </a:r>
          </a:p>
          <a:p>
            <a:endParaRPr lang="de-DE" dirty="0"/>
          </a:p>
          <a:p>
            <a:r>
              <a:rPr lang="de-DE" b="1" dirty="0"/>
              <a:t>§ 39 BVerfGG: </a:t>
            </a:r>
            <a:r>
              <a:rPr lang="de-DE" dirty="0"/>
              <a:t>(2) Das Bundesverfassungsgericht kann dem Antragsgegner auf die Dauer der Verwirkung der Grundrechte das Wahlrecht, die Wählbarkeit und die Fähigkeit zur Bekleidung öffentlicher Ämter aberkennen und bei juristischen Personen ihre Auflösung anordnen.</a:t>
            </a:r>
            <a:endParaRPr lang="de-DE" altLang="de-DE"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21</a:t>
            </a:fld>
            <a:endParaRPr lang="de-DE"/>
          </a:p>
        </p:txBody>
      </p:sp>
    </p:spTree>
    <p:extLst>
      <p:ext uri="{BB962C8B-B14F-4D97-AF65-F5344CB8AC3E}">
        <p14:creationId xmlns:p14="http://schemas.microsoft.com/office/powerpoint/2010/main" val="3936034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 und AfD</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a:bodyPr>
          <a:lstStyle/>
          <a:p>
            <a:pPr marL="0" indent="0">
              <a:buNone/>
            </a:pPr>
            <a:r>
              <a:rPr lang="de-DE" altLang="de-DE" sz="2800" b="1" dirty="0"/>
              <a:t>Vereinsverbot gegen Junge Alternative:</a:t>
            </a:r>
          </a:p>
          <a:p>
            <a:pPr marL="0" indent="0">
              <a:buNone/>
            </a:pPr>
            <a:r>
              <a:rPr lang="de-DE" sz="2800" b="1" dirty="0"/>
              <a:t>Art 9 GG: </a:t>
            </a:r>
            <a:r>
              <a:rPr lang="de-DE" sz="2800" dirty="0"/>
              <a:t>(2) Vereinigungen, deren Zwecke oder deren Tätigkeit den Strafgesetzen zuwiderlaufen oder die sich gegen die verfassungsmäßige Ordnung oder gegen den Gedanken der Völkerverständigung richten, sind verboten.</a:t>
            </a:r>
          </a:p>
          <a:p>
            <a:r>
              <a:rPr lang="de-DE" sz="2800" dirty="0"/>
              <a:t>Zuständig: Innenministerium</a:t>
            </a:r>
          </a:p>
          <a:p>
            <a:r>
              <a:rPr lang="de-DE" sz="2800" dirty="0"/>
              <a:t>Problem: Parteienprivileg anzuwenden?</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22</a:t>
            </a:fld>
            <a:endParaRPr lang="de-DE"/>
          </a:p>
        </p:txBody>
      </p:sp>
    </p:spTree>
    <p:extLst>
      <p:ext uri="{BB962C8B-B14F-4D97-AF65-F5344CB8AC3E}">
        <p14:creationId xmlns:p14="http://schemas.microsoft.com/office/powerpoint/2010/main" val="1962510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936104"/>
          </a:xfrm>
        </p:spPr>
        <p:txBody>
          <a:bodyPr/>
          <a:lstStyle/>
          <a:p>
            <a:pPr algn="ctr"/>
            <a:r>
              <a:rPr lang="de-DE" dirty="0"/>
              <a:t>Wehrhafte Demokratie und AfD</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lnSpcReduction="10000"/>
          </a:bodyPr>
          <a:lstStyle/>
          <a:p>
            <a:pPr marL="0" indent="0">
              <a:buNone/>
            </a:pPr>
            <a:r>
              <a:rPr lang="de-DE" sz="2400" b="1" dirty="0"/>
              <a:t>Sicherung des BVerfGG durch Übernahme von Vorschriften aus dem BVerfGG ins GG:</a:t>
            </a:r>
          </a:p>
          <a:p>
            <a:r>
              <a:rPr lang="de-DE" sz="2400" dirty="0"/>
              <a:t>Unmittelbare Bindung der öffentlichen Gewalt an die Entscheidungen des BVerfG</a:t>
            </a:r>
          </a:p>
          <a:p>
            <a:r>
              <a:rPr lang="de-DE" sz="2400" dirty="0"/>
              <a:t>Wahl mit 2/3 Mehrheit im BT und BR</a:t>
            </a:r>
          </a:p>
          <a:p>
            <a:r>
              <a:rPr lang="de-DE" sz="2400" dirty="0"/>
              <a:t> Amtszeit 12 Jahre </a:t>
            </a:r>
          </a:p>
          <a:p>
            <a:r>
              <a:rPr lang="de-DE" sz="2400" dirty="0"/>
              <a:t>Festlegung der Altersgrenze </a:t>
            </a:r>
          </a:p>
          <a:p>
            <a:r>
              <a:rPr lang="de-DE" sz="2400" dirty="0"/>
              <a:t>Ausschluss der erneuten Wählbarkeit</a:t>
            </a:r>
          </a:p>
          <a:p>
            <a:r>
              <a:rPr lang="de-DE" sz="2400" dirty="0"/>
              <a:t>Bei Blockade durch 1/3 AfD – Wahl nur durch BR oder durch BT</a:t>
            </a:r>
          </a:p>
          <a:p>
            <a:pPr marL="0" indent="0">
              <a:buNone/>
            </a:pPr>
            <a:r>
              <a:rPr lang="de-DE" sz="2400" b="1" dirty="0"/>
              <a:t>So schlimm scheint die Lage zu sein!!!!</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23</a:t>
            </a:fld>
            <a:endParaRPr lang="de-DE"/>
          </a:p>
        </p:txBody>
      </p:sp>
    </p:spTree>
    <p:extLst>
      <p:ext uri="{BB962C8B-B14F-4D97-AF65-F5344CB8AC3E}">
        <p14:creationId xmlns:p14="http://schemas.microsoft.com/office/powerpoint/2010/main" val="405158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Rectangle 5"/>
          <p:cNvSpPr>
            <a:spLocks noChangeArrowheads="1"/>
          </p:cNvSpPr>
          <p:nvPr/>
        </p:nvSpPr>
        <p:spPr bwMode="auto">
          <a:xfrm>
            <a:off x="1678517" y="692153"/>
            <a:ext cx="87376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de-DE" altLang="de-DE" sz="3600" dirty="0">
                <a:solidFill>
                  <a:srgbClr val="FFFF00"/>
                </a:solidFill>
              </a:rPr>
              <a:t>Merci</a:t>
            </a:r>
          </a:p>
          <a:p>
            <a:pPr algn="ctr" fontAlgn="base">
              <a:spcBef>
                <a:spcPct val="0"/>
              </a:spcBef>
              <a:spcAft>
                <a:spcPct val="0"/>
              </a:spcAft>
            </a:pPr>
            <a:r>
              <a:rPr lang="de-DE" altLang="de-DE" sz="3600" dirty="0">
                <a:solidFill>
                  <a:srgbClr val="FFFF00"/>
                </a:solidFill>
              </a:rPr>
              <a:t>Gracie </a:t>
            </a:r>
          </a:p>
          <a:p>
            <a:pPr algn="ctr" fontAlgn="base">
              <a:spcBef>
                <a:spcPct val="0"/>
              </a:spcBef>
              <a:spcAft>
                <a:spcPct val="0"/>
              </a:spcAft>
            </a:pPr>
            <a:r>
              <a:rPr lang="de-DE" altLang="de-DE" sz="3600" dirty="0" err="1">
                <a:solidFill>
                  <a:srgbClr val="FFFF00"/>
                </a:solidFill>
              </a:rPr>
              <a:t>Thanks</a:t>
            </a:r>
            <a:endParaRPr lang="de-DE" altLang="de-DE" sz="3600" dirty="0">
              <a:solidFill>
                <a:srgbClr val="FFFF00"/>
              </a:solidFill>
            </a:endParaRPr>
          </a:p>
          <a:p>
            <a:pPr algn="ctr" fontAlgn="base">
              <a:spcBef>
                <a:spcPct val="0"/>
              </a:spcBef>
              <a:spcAft>
                <a:spcPct val="0"/>
              </a:spcAft>
            </a:pPr>
            <a:r>
              <a:rPr lang="de-DE" altLang="de-DE" sz="3600" dirty="0" err="1">
                <a:solidFill>
                  <a:srgbClr val="FFFF00"/>
                </a:solidFill>
              </a:rPr>
              <a:t>ευχ</a:t>
            </a:r>
            <a:r>
              <a:rPr lang="de-DE" altLang="de-DE" sz="3600" dirty="0">
                <a:solidFill>
                  <a:srgbClr val="FFFF00"/>
                </a:solidFill>
              </a:rPr>
              <a:t>αριστώ </a:t>
            </a:r>
          </a:p>
          <a:p>
            <a:pPr algn="ctr" fontAlgn="base">
              <a:spcBef>
                <a:spcPct val="0"/>
              </a:spcBef>
              <a:spcAft>
                <a:spcPct val="0"/>
              </a:spcAft>
            </a:pPr>
            <a:r>
              <a:rPr lang="de-DE" altLang="de-DE" sz="3600" dirty="0" err="1">
                <a:solidFill>
                  <a:srgbClr val="FFFF00"/>
                </a:solidFill>
              </a:rPr>
              <a:t>Tak</a:t>
            </a:r>
            <a:endParaRPr lang="de-DE" altLang="de-DE" sz="3600" dirty="0">
              <a:solidFill>
                <a:srgbClr val="FFFF00"/>
              </a:solidFill>
            </a:endParaRPr>
          </a:p>
          <a:p>
            <a:pPr algn="ctr" fontAlgn="base">
              <a:spcBef>
                <a:spcPct val="0"/>
              </a:spcBef>
              <a:spcAft>
                <a:spcPct val="0"/>
              </a:spcAft>
            </a:pPr>
            <a:r>
              <a:rPr lang="de-DE" altLang="de-DE" sz="3600" dirty="0" err="1">
                <a:solidFill>
                  <a:srgbClr val="FFFF00"/>
                </a:solidFill>
              </a:rPr>
              <a:t>Tesekür</a:t>
            </a:r>
            <a:r>
              <a:rPr lang="de-DE" altLang="de-DE" sz="3600" dirty="0">
                <a:solidFill>
                  <a:srgbClr val="FFFF00"/>
                </a:solidFill>
              </a:rPr>
              <a:t> </a:t>
            </a:r>
            <a:r>
              <a:rPr lang="de-DE" altLang="de-DE" sz="3600" dirty="0" err="1">
                <a:solidFill>
                  <a:srgbClr val="FFFF00"/>
                </a:solidFill>
              </a:rPr>
              <a:t>ederim</a:t>
            </a:r>
            <a:endParaRPr lang="de-DE" altLang="de-DE" sz="3600" dirty="0">
              <a:solidFill>
                <a:srgbClr val="FFFF00"/>
              </a:solidFill>
            </a:endParaRPr>
          </a:p>
          <a:p>
            <a:pPr algn="ctr" fontAlgn="base">
              <a:spcBef>
                <a:spcPct val="0"/>
              </a:spcBef>
              <a:spcAft>
                <a:spcPct val="0"/>
              </a:spcAft>
            </a:pPr>
            <a:r>
              <a:rPr lang="de-DE" altLang="de-DE" sz="3600" dirty="0" err="1">
                <a:solidFill>
                  <a:srgbClr val="FFFF00"/>
                </a:solidFill>
              </a:rPr>
              <a:t>Cпаcибо</a:t>
            </a:r>
            <a:r>
              <a:rPr lang="de-DE" altLang="de-DE" sz="3600" dirty="0">
                <a:solidFill>
                  <a:srgbClr val="FFFF00"/>
                </a:solidFill>
              </a:rPr>
              <a:t> </a:t>
            </a:r>
          </a:p>
          <a:p>
            <a:pPr algn="ctr" fontAlgn="base">
              <a:spcBef>
                <a:spcPct val="0"/>
              </a:spcBef>
              <a:spcAft>
                <a:spcPct val="0"/>
              </a:spcAft>
            </a:pPr>
            <a:r>
              <a:rPr lang="de-DE" altLang="de-DE" sz="3600" dirty="0">
                <a:solidFill>
                  <a:srgbClr val="FFFF00"/>
                </a:solidFill>
              </a:rPr>
              <a:t>Gracias</a:t>
            </a:r>
          </a:p>
          <a:p>
            <a:pPr algn="ctr" fontAlgn="base">
              <a:spcBef>
                <a:spcPct val="0"/>
              </a:spcBef>
              <a:spcAft>
                <a:spcPct val="0"/>
              </a:spcAft>
            </a:pPr>
            <a:r>
              <a:rPr lang="de-DE" altLang="de-DE" sz="3600" dirty="0">
                <a:solidFill>
                  <a:srgbClr val="FFFF00"/>
                </a:solidFill>
              </a:rPr>
              <a:t>Dank u </a:t>
            </a:r>
            <a:r>
              <a:rPr lang="de-DE" altLang="de-DE" sz="3600" dirty="0" err="1">
                <a:solidFill>
                  <a:srgbClr val="FFFF00"/>
                </a:solidFill>
              </a:rPr>
              <a:t>well</a:t>
            </a:r>
            <a:endParaRPr lang="de-DE" altLang="de-DE" sz="3600" dirty="0">
              <a:solidFill>
                <a:srgbClr val="FFFF00"/>
              </a:solidFill>
            </a:endParaRPr>
          </a:p>
          <a:p>
            <a:pPr algn="ctr" fontAlgn="base">
              <a:spcBef>
                <a:spcPct val="0"/>
              </a:spcBef>
              <a:spcAft>
                <a:spcPct val="0"/>
              </a:spcAft>
            </a:pPr>
            <a:r>
              <a:rPr lang="de-DE" altLang="de-DE" sz="3600" b="1" dirty="0">
                <a:solidFill>
                  <a:srgbClr val="FFFF00"/>
                </a:solidFill>
              </a:rPr>
              <a:t>Danke fürs Zuhören</a:t>
            </a:r>
          </a:p>
        </p:txBody>
      </p:sp>
    </p:spTree>
    <p:extLst>
      <p:ext uri="{BB962C8B-B14F-4D97-AF65-F5344CB8AC3E}">
        <p14:creationId xmlns:p14="http://schemas.microsoft.com/office/powerpoint/2010/main" val="273189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dirty="0"/>
              <a:t>Antifaschismus im GG</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a:bodyPr>
          <a:lstStyle/>
          <a:p>
            <a:pPr marL="0" indent="0">
              <a:buNone/>
            </a:pPr>
            <a:r>
              <a:rPr lang="de-DE" sz="2400" b="1" dirty="0"/>
              <a:t>Art.132 (2)</a:t>
            </a:r>
            <a:r>
              <a:rPr lang="de-DE" sz="2400" dirty="0"/>
              <a:t> Diese Bestimmung findet keine Anwendung auf Angehörige des öffentlichen Dienstes, die von den Vorschriften über die "Befreiung von Nationalsozialismus und Militarismus" nicht betroffen oder die anerkannte Verfolgte des Nationalsozialismus sind, sofern nicht ein wichtiger Grund in ihrer Person vorliegt.</a:t>
            </a:r>
          </a:p>
          <a:p>
            <a:pPr marL="0" indent="0">
              <a:buNone/>
            </a:pPr>
            <a:endParaRPr lang="de-DE" sz="2400" dirty="0"/>
          </a:p>
          <a:p>
            <a:pPr marL="0" indent="0">
              <a:buNone/>
            </a:pPr>
            <a:r>
              <a:rPr lang="de-DE" sz="2400" b="1" dirty="0"/>
              <a:t>Art 139</a:t>
            </a:r>
            <a:r>
              <a:rPr lang="de-DE" sz="2400" dirty="0"/>
              <a:t> Die zur "Befreiung des deutschen Volkes vom Nationalsozialismus und Militarismus" erlassenen Rechtsvorschriften werden von den Bestimmungen dieses Grundgesetzes nicht berührt.</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3</a:t>
            </a:fld>
            <a:endParaRPr lang="de-DE"/>
          </a:p>
        </p:txBody>
      </p:sp>
    </p:spTree>
    <p:extLst>
      <p:ext uri="{BB962C8B-B14F-4D97-AF65-F5344CB8AC3E}">
        <p14:creationId xmlns:p14="http://schemas.microsoft.com/office/powerpoint/2010/main" val="130632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dirty="0"/>
              <a:t>Antifaschismus im GG</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92500" lnSpcReduction="20000"/>
          </a:bodyPr>
          <a:lstStyle/>
          <a:p>
            <a:pPr marL="0" indent="0">
              <a:buNone/>
            </a:pPr>
            <a:r>
              <a:rPr lang="de-DE" sz="2000" b="1" dirty="0"/>
              <a:t>Art 1 (1)</a:t>
            </a:r>
            <a:r>
              <a:rPr lang="de-DE" sz="2000" dirty="0"/>
              <a:t> Die Würde des Menschen ist unantastbar. Sie zu achten und zu schützen ist Verpflichtung aller staatlichen Gewalt.</a:t>
            </a:r>
          </a:p>
          <a:p>
            <a:pPr marL="0" indent="0">
              <a:buNone/>
            </a:pPr>
            <a:r>
              <a:rPr lang="de-DE" b="1" dirty="0"/>
              <a:t>Art 9 (2)</a:t>
            </a:r>
            <a:r>
              <a:rPr lang="de-DE" dirty="0"/>
              <a:t> Vereinigungen, deren Zwecke oder deren Tätigkeit den Strafgesetzen zuwiderlaufen oder die sich gegen die verfassungsmäßige Ordnung oder gegen den Gedanken der Völkerverständigung richten, sind verboten.</a:t>
            </a:r>
          </a:p>
          <a:p>
            <a:pPr marL="0" indent="0">
              <a:buNone/>
            </a:pPr>
            <a:r>
              <a:rPr lang="de-DE" b="1" dirty="0"/>
              <a:t>Art 26 (1)</a:t>
            </a:r>
            <a:r>
              <a:rPr lang="de-DE" dirty="0"/>
              <a:t> Handlungen, die geeignet sind und in der Absicht vorgenommen werden, das friedliche Zusammenleben der Völker zu stören, insbesondere die Führung eines Angriffskrieges vorzubereiten, sind verfassungswidrig. Sie sind unter Strafe zu stellen.</a:t>
            </a:r>
          </a:p>
          <a:p>
            <a:pPr marL="0" indent="0">
              <a:buNone/>
            </a:pPr>
            <a:r>
              <a:rPr lang="de-DE" b="1" dirty="0"/>
              <a:t>Art 80 (1)</a:t>
            </a:r>
            <a:r>
              <a:rPr lang="de-DE" dirty="0"/>
              <a:t> Durch Gesetz können die Bundesregierung, ein Bundesminister oder die Landesregierungen ermächtigt werden, Rechtsverordnungen zu erlassen. Dabei müssen Inhalt, Zweck und Ausmaß der erteilten Ermächtigung im Gesetze bestimmt werden. Die Rechtsgrundlage ist in der Verordnung anzugeben. Ist durch Gesetz vorgesehen, </a:t>
            </a:r>
            <a:r>
              <a:rPr lang="de-DE" dirty="0" err="1"/>
              <a:t>daß</a:t>
            </a:r>
            <a:r>
              <a:rPr lang="de-DE" dirty="0"/>
              <a:t> eine Ermächtigung weiter übertragen werden kann, so bedarf es zur Übertragung der Ermächtigung einer Rechtsverordnung.</a:t>
            </a:r>
          </a:p>
          <a:p>
            <a:pPr marL="0" indent="0">
              <a:buNone/>
            </a:pPr>
            <a:endParaRPr lang="de-DE" dirty="0"/>
          </a:p>
          <a:p>
            <a:pPr marL="0" indent="0">
              <a:buNone/>
            </a:pPr>
            <a:endParaRPr lang="de-DE" sz="2000" dirty="0"/>
          </a:p>
          <a:p>
            <a:pPr marL="0" indent="0">
              <a:buNone/>
            </a:pPr>
            <a:endParaRPr lang="de-DE" sz="24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4</a:t>
            </a:fld>
            <a:endParaRPr lang="de-DE"/>
          </a:p>
        </p:txBody>
      </p:sp>
    </p:spTree>
    <p:extLst>
      <p:ext uri="{BB962C8B-B14F-4D97-AF65-F5344CB8AC3E}">
        <p14:creationId xmlns:p14="http://schemas.microsoft.com/office/powerpoint/2010/main" val="144696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dirty="0"/>
              <a:t>Antifaschismus im GG</a:t>
            </a:r>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85000" lnSpcReduction="20000"/>
          </a:bodyPr>
          <a:lstStyle/>
          <a:p>
            <a:pPr marL="0" indent="0">
              <a:buNone/>
            </a:pPr>
            <a:r>
              <a:rPr lang="de-DE" sz="2000" dirty="0"/>
              <a:t>BVerfG: „Insbesondere kennt das Grundgesetz kein allgemeines antinationalsozialistisches Grundprinzip (vgl. so aber in der Sache: Battis/Grigoleit, </a:t>
            </a:r>
            <a:r>
              <a:rPr lang="de-DE" sz="2000" dirty="0" err="1"/>
              <a:t>NVwZ</a:t>
            </a:r>
            <a:r>
              <a:rPr lang="de-DE" sz="2000" dirty="0"/>
              <a:t> 2001, S. 121 &lt;123 ff.&gt;; OVG Münster, Beschluss vom 23. März 2001 - 5 B 395/01 -, NJW 2001, S. 2111), das ein Verbot der Verbreitung rechtsradikalen oder auch nationalsozialistischen Gedankenguts schon in Bezug auf die geistige Wirkung seines Inhalts erlaubte.“ (BVerfGE 124, 300, Rn.67)</a:t>
            </a:r>
          </a:p>
          <a:p>
            <a:pPr marL="0" indent="0">
              <a:buNone/>
            </a:pPr>
            <a:r>
              <a:rPr lang="de-DE" dirty="0"/>
              <a:t>Aber:</a:t>
            </a:r>
          </a:p>
          <a:p>
            <a:pPr marL="0" indent="0">
              <a:buNone/>
            </a:pPr>
            <a:r>
              <a:rPr lang="de-DE" sz="2000" dirty="0"/>
              <a:t>„Von dem Erfordernis der Allgemeinheit meinungsbeschränkender Gesetze gemäß Art. 5 Abs. 2 GG ist eine Ausnahme anzuerkennen für Vorschriften, die auf die Verhinderung einer propagandistischen Affirmation der nationalsozialistischen Gewalt- und Willkürherrschaft zwischen den Jahren 1933 und 1945 zielen. Das menschenverachtende Regime dieser Zeit, das über Europa und die Welt in unermesslichem Ausmaß Leid, Tod und Unterdrückung gebracht hat, hat für die verfassungsrechtliche Ordnung der Bundesrepublik Deutschland eine gegenbildlich identitätsprägende Bedeutung, die einzigartig ist und allein auf der Grundlage allgemeiner gesetzlicher Bestimmungen nicht eingefangen werden kann. Das bewusste Absetzen von der Unrechtsherrschaft des Nationalsozialismus war historisch zentrales Anliegen aller an der Entstehung wie Inkraftsetzung des Grundgesetzes beteiligten Kräfte.“(BVerfGE 124, 300, Rn.65)</a:t>
            </a:r>
            <a:endParaRPr lang="de-DE" sz="24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5</a:t>
            </a:fld>
            <a:endParaRPr lang="de-DE"/>
          </a:p>
        </p:txBody>
      </p:sp>
    </p:spTree>
    <p:extLst>
      <p:ext uri="{BB962C8B-B14F-4D97-AF65-F5344CB8AC3E}">
        <p14:creationId xmlns:p14="http://schemas.microsoft.com/office/powerpoint/2010/main" val="129259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sz="4000" dirty="0"/>
              <a:t>Wirtschaftsverfassung</a:t>
            </a:r>
            <a:endParaRPr lang="de-DE" dirty="0"/>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70000" lnSpcReduction="20000"/>
          </a:bodyPr>
          <a:lstStyle/>
          <a:p>
            <a:pPr marL="0" indent="0" eaLnBrk="1" hangingPunct="1">
              <a:buNone/>
              <a:defRPr/>
            </a:pPr>
            <a:r>
              <a:rPr lang="de-DE" altLang="de-DE" sz="4000" dirty="0"/>
              <a:t>Verfassung = Kompromiss unter jeweiligen Kräfteverhältnissen – Beispiele im GG:</a:t>
            </a:r>
          </a:p>
          <a:p>
            <a:pPr marL="0" indent="0" eaLnBrk="1" hangingPunct="1">
              <a:buNone/>
              <a:defRPr/>
            </a:pPr>
            <a:endParaRPr lang="de-DE" altLang="de-DE" sz="4000" dirty="0"/>
          </a:p>
          <a:p>
            <a:pPr marL="0" indent="0" eaLnBrk="1" hangingPunct="1">
              <a:buNone/>
              <a:defRPr/>
            </a:pPr>
            <a:r>
              <a:rPr lang="de-DE" altLang="de-DE" sz="4000" dirty="0"/>
              <a:t>Religionsfreiheit (Art. 4) </a:t>
            </a:r>
            <a:r>
              <a:rPr lang="de-DE" altLang="de-DE" sz="4000" dirty="0">
                <a:sym typeface="Wingdings" panose="05000000000000000000" pitchFamily="2" charset="2"/>
              </a:rPr>
              <a:t>„</a:t>
            </a:r>
            <a:r>
              <a:rPr lang="de-DE" sz="4000" dirty="0"/>
              <a:t> Religionsunterricht in Übereinstimmung mit den Grundsätzen der Religionsgemeinschaften“ (Art. 7 III) </a:t>
            </a:r>
          </a:p>
          <a:p>
            <a:pPr marL="0" indent="0">
              <a:buNone/>
              <a:defRPr/>
            </a:pPr>
            <a:r>
              <a:rPr lang="de-DE" sz="4000" dirty="0"/>
              <a:t>„Das gesamte Schulwesen steht unter der Aufsicht des Staates.“ (7 I) </a:t>
            </a:r>
            <a:r>
              <a:rPr lang="de-DE" altLang="de-DE" sz="4000" dirty="0">
                <a:sym typeface="Wingdings" panose="05000000000000000000" pitchFamily="2" charset="2"/>
              </a:rPr>
              <a:t> „</a:t>
            </a:r>
            <a:r>
              <a:rPr lang="de-DE" sz="4000" dirty="0"/>
              <a:t> Das Recht zur Errichtung von privaten Schulen wird gewährleistet.“ … wenn „eine Sonderung der Schüler nach den Besitzverhältnissen der Eltern nicht gefördert wird.“ (7 IV)</a:t>
            </a:r>
            <a:endParaRPr lang="de-DE" altLang="de-DE" sz="40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6</a:t>
            </a:fld>
            <a:endParaRPr lang="de-DE"/>
          </a:p>
        </p:txBody>
      </p:sp>
    </p:spTree>
    <p:extLst>
      <p:ext uri="{BB962C8B-B14F-4D97-AF65-F5344CB8AC3E}">
        <p14:creationId xmlns:p14="http://schemas.microsoft.com/office/powerpoint/2010/main" val="351945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sz="4000" dirty="0"/>
              <a:t>Wirtschaftsverfassung</a:t>
            </a:r>
            <a:endParaRPr lang="de-DE" dirty="0"/>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92500" lnSpcReduction="20000"/>
          </a:bodyPr>
          <a:lstStyle/>
          <a:p>
            <a:r>
              <a:rPr lang="de-DE" altLang="de-DE" sz="2800" b="1" dirty="0"/>
              <a:t>Art.14:</a:t>
            </a:r>
            <a:r>
              <a:rPr lang="de-DE" altLang="de-DE" sz="2800" dirty="0"/>
              <a:t> Das Eigentum ist gewährleistet (14 I) </a:t>
            </a:r>
          </a:p>
          <a:p>
            <a:r>
              <a:rPr lang="de-DE" altLang="de-DE" sz="2800" dirty="0">
                <a:sym typeface="Wingdings" panose="05000000000000000000" pitchFamily="2" charset="2"/>
              </a:rPr>
              <a:t></a:t>
            </a:r>
            <a:r>
              <a:rPr lang="de-DE" altLang="de-DE" sz="2800" dirty="0"/>
              <a:t> „Eigentum verpflichtet. Sein Gebrauch soll zugleich dem Wohle der Allgemeinheit dienen.“ (14 II)</a:t>
            </a:r>
          </a:p>
          <a:p>
            <a:pPr>
              <a:defRPr/>
            </a:pPr>
            <a:r>
              <a:rPr lang="de-DE" sz="2800" b="1" dirty="0"/>
              <a:t>Art 15: </a:t>
            </a:r>
            <a:r>
              <a:rPr lang="de-DE" sz="2800" dirty="0"/>
              <a:t>Grund und Boden, Naturschätze und Produktionsmittel können zum Zwecke der Vergesellschaftung durch ein Gesetz, das Art und Ausmaß der Entschädigung regelt, in Gemeineigentum oder in andere Formen der Gemeinwirtschaft überführt werden. Für die Entschädigung gilt Artikel 14 Abs. 3 Satz 3 und 4 entsprechend.“</a:t>
            </a:r>
          </a:p>
          <a:p>
            <a:pPr>
              <a:defRPr/>
            </a:pPr>
            <a:r>
              <a:rPr lang="de-DE" sz="2800" dirty="0"/>
              <a:t>=&gt; Möglichkeit einer anderen Wirtschaftsverfassung = wirtschaftspolitische Neutralität (theoretisch)</a:t>
            </a:r>
            <a:endParaRPr lang="de-DE" altLang="de-DE" sz="28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7</a:t>
            </a:fld>
            <a:endParaRPr lang="de-DE"/>
          </a:p>
        </p:txBody>
      </p:sp>
    </p:spTree>
    <p:extLst>
      <p:ext uri="{BB962C8B-B14F-4D97-AF65-F5344CB8AC3E}">
        <p14:creationId xmlns:p14="http://schemas.microsoft.com/office/powerpoint/2010/main" val="130498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sz="4000" dirty="0"/>
              <a:t>Wirtschaftsverfassung</a:t>
            </a:r>
            <a:endParaRPr lang="de-DE" dirty="0"/>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a:bodyPr>
          <a:lstStyle/>
          <a:p>
            <a:r>
              <a:rPr lang="de-DE" altLang="de-DE" sz="2400" dirty="0"/>
              <a:t>Reale Auseinandersetzung: Wirtschaftsliberalismus </a:t>
            </a:r>
            <a:r>
              <a:rPr lang="de-DE" altLang="de-DE" sz="2400" dirty="0">
                <a:sym typeface="Wingdings" panose="05000000000000000000" pitchFamily="2" charset="2"/>
              </a:rPr>
              <a:t> Keynesianismus.</a:t>
            </a:r>
          </a:p>
          <a:p>
            <a:r>
              <a:rPr lang="de-DE" altLang="de-DE" sz="2400" dirty="0">
                <a:sym typeface="Wingdings" panose="05000000000000000000" pitchFamily="2" charset="2"/>
              </a:rPr>
              <a:t>GG 1949: Art.110 und 115 gebieten (recht schlicht) einen ausgeglichenen Haushalt – kein Problem im Wirtschafts-“wunder“</a:t>
            </a:r>
          </a:p>
          <a:p>
            <a:r>
              <a:rPr lang="de-DE" altLang="de-DE" sz="2400" dirty="0">
                <a:sym typeface="Wingdings" panose="05000000000000000000" pitchFamily="2" charset="2"/>
              </a:rPr>
              <a:t>Kleine Krise 1966 =&gt; </a:t>
            </a:r>
          </a:p>
          <a:p>
            <a:r>
              <a:rPr lang="de-DE" altLang="de-DE" sz="2400" dirty="0">
                <a:sym typeface="Wingdings" panose="05000000000000000000" pitchFamily="2" charset="2"/>
              </a:rPr>
              <a:t>GG-Änderung: </a:t>
            </a:r>
            <a:r>
              <a:rPr lang="de-DE" sz="2400" kern="0" dirty="0">
                <a:effectLst/>
                <a:latin typeface="Arial" panose="020B0604020202020204" pitchFamily="34" charset="0"/>
                <a:ea typeface="Times New Roman" panose="02020603050405020304" pitchFamily="18" charset="0"/>
                <a:cs typeface="Times New Roman" panose="02020603050405020304" pitchFamily="18" charset="0"/>
              </a:rPr>
              <a:t>Die Grenze der Verschuldung geändert, wo die Kreditaufnahme die Ausgaben für Investitionen überschritt =&gt; keynesianische Politik möglich.</a:t>
            </a:r>
          </a:p>
          <a:p>
            <a:r>
              <a:rPr lang="de-DE" sz="2400" kern="0" dirty="0">
                <a:effectLst/>
                <a:latin typeface="Arial" panose="020B0604020202020204" pitchFamily="34" charset="0"/>
                <a:ea typeface="Times New Roman" panose="02020603050405020304" pitchFamily="18" charset="0"/>
                <a:cs typeface="Times New Roman" panose="02020603050405020304" pitchFamily="18" charset="0"/>
              </a:rPr>
              <a:t>Stabilitätsgesetz von 1967 =&gt; vier gleichrangige Ziele zu charakterisieren, angemessenes Wirtschaftswachstum, Vollbeschäftigung, Preisstabilität und außenwirtschaftliches Gleichgewicht. </a:t>
            </a:r>
            <a:endParaRPr lang="de-DE" altLang="de-DE" sz="2400" dirty="0"/>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8</a:t>
            </a:fld>
            <a:endParaRPr lang="de-DE"/>
          </a:p>
        </p:txBody>
      </p:sp>
    </p:spTree>
    <p:extLst>
      <p:ext uri="{BB962C8B-B14F-4D97-AF65-F5344CB8AC3E}">
        <p14:creationId xmlns:p14="http://schemas.microsoft.com/office/powerpoint/2010/main" val="383502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alpha val="41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54287-FAE4-46BF-898C-11403B8F606A}"/>
              </a:ext>
            </a:extLst>
          </p:cNvPr>
          <p:cNvSpPr>
            <a:spLocks noGrp="1"/>
          </p:cNvSpPr>
          <p:nvPr>
            <p:ph type="title"/>
          </p:nvPr>
        </p:nvSpPr>
        <p:spPr>
          <a:xfrm>
            <a:off x="2351584" y="188640"/>
            <a:ext cx="9468370" cy="688899"/>
          </a:xfrm>
        </p:spPr>
        <p:txBody>
          <a:bodyPr/>
          <a:lstStyle/>
          <a:p>
            <a:pPr algn="ctr"/>
            <a:r>
              <a:rPr lang="de-DE" sz="4000" dirty="0"/>
              <a:t>Wirtschaftsverfassung</a:t>
            </a:r>
            <a:endParaRPr lang="de-DE" dirty="0"/>
          </a:p>
        </p:txBody>
      </p:sp>
      <p:sp>
        <p:nvSpPr>
          <p:cNvPr id="3" name="Textplatzhalter 2">
            <a:extLst>
              <a:ext uri="{FF2B5EF4-FFF2-40B4-BE49-F238E27FC236}">
                <a16:creationId xmlns:a16="http://schemas.microsoft.com/office/drawing/2014/main" id="{5A1B566B-FF5A-44F1-BAB1-D5780C63CAC8}"/>
              </a:ext>
            </a:extLst>
          </p:cNvPr>
          <p:cNvSpPr>
            <a:spLocks noGrp="1"/>
          </p:cNvSpPr>
          <p:nvPr>
            <p:ph type="body" sz="quarter" idx="13"/>
          </p:nvPr>
        </p:nvSpPr>
        <p:spPr>
          <a:xfrm>
            <a:off x="479376" y="1340768"/>
            <a:ext cx="11089232" cy="5184576"/>
          </a:xfrm>
        </p:spPr>
        <p:txBody>
          <a:bodyPr>
            <a:normAutofit fontScale="92500"/>
          </a:bodyPr>
          <a:lstStyle/>
          <a:p>
            <a:r>
              <a:rPr lang="de-DE" altLang="de-DE" sz="2800" dirty="0"/>
              <a:t>Verschiebung mit Siegeszug des Neoliberalismus 1980 – 2008:</a:t>
            </a:r>
          </a:p>
          <a:p>
            <a:r>
              <a:rPr lang="de-DE" altLang="de-DE" sz="2800" dirty="0"/>
              <a:t>Strenge Defizitgrenzen gelten über EU-Verträge auch für BRD (Maastricht 1993) = 60% BIP-Gesamtverschuldung, 3% BIP Neuverschuldung</a:t>
            </a:r>
          </a:p>
          <a:p>
            <a:r>
              <a:rPr lang="de-DE" altLang="de-DE" sz="2800" dirty="0"/>
              <a:t>2008 Finanzkrise bis 2012 Eurokrise; </a:t>
            </a:r>
          </a:p>
          <a:p>
            <a:r>
              <a:rPr lang="de-DE" altLang="de-DE" sz="2800" dirty="0"/>
              <a:t>Schuldenbremse = GG-Änderung 2011 = Kreditverbot für Länder, 0,35% BIP für Bund. Ausnahme: Not- oder Krisensituation</a:t>
            </a:r>
          </a:p>
          <a:p>
            <a:r>
              <a:rPr lang="de-DE" altLang="de-DE" sz="2800" dirty="0"/>
              <a:t>Es folgten Krisen: 2015 Migrationskrise; 2019 Corona-Krise – die ganze Zeit über: ökologische oder Klimakrise.</a:t>
            </a:r>
          </a:p>
        </p:txBody>
      </p:sp>
      <p:sp>
        <p:nvSpPr>
          <p:cNvPr id="6" name="Foliennummernplatzhalter 5">
            <a:extLst>
              <a:ext uri="{FF2B5EF4-FFF2-40B4-BE49-F238E27FC236}">
                <a16:creationId xmlns:a16="http://schemas.microsoft.com/office/drawing/2014/main" id="{9AD46286-72BA-4438-9B4B-BA4F8F396403}"/>
              </a:ext>
            </a:extLst>
          </p:cNvPr>
          <p:cNvSpPr>
            <a:spLocks noGrp="1"/>
          </p:cNvSpPr>
          <p:nvPr>
            <p:ph type="sldNum" sz="quarter" idx="12"/>
          </p:nvPr>
        </p:nvSpPr>
        <p:spPr/>
        <p:txBody>
          <a:bodyPr/>
          <a:lstStyle/>
          <a:p>
            <a:fld id="{968FC3C1-8B2E-4CF4-97FE-57A4E19AC873}" type="slidenum">
              <a:rPr lang="de-DE" smtClean="0"/>
              <a:t>9</a:t>
            </a:fld>
            <a:endParaRPr lang="de-DE"/>
          </a:p>
        </p:txBody>
      </p:sp>
    </p:spTree>
    <p:extLst>
      <p:ext uri="{BB962C8B-B14F-4D97-AF65-F5344CB8AC3E}">
        <p14:creationId xmlns:p14="http://schemas.microsoft.com/office/powerpoint/2010/main" val="3991476097"/>
      </p:ext>
    </p:extLst>
  </p:cSld>
  <p:clrMapOvr>
    <a:masterClrMapping/>
  </p:clrMapOvr>
</p:sld>
</file>

<file path=ppt/theme/theme1.xml><?xml version="1.0" encoding="utf-8"?>
<a:theme xmlns:a="http://schemas.openxmlformats.org/drawingml/2006/main" name="UBF_PowerPoint_de_Recht">
  <a:themeElements>
    <a:clrScheme name="Benutzerdefiniert 131">
      <a:dk1>
        <a:sysClr val="windowText" lastClr="000000"/>
      </a:dk1>
      <a:lt1>
        <a:sysClr val="window" lastClr="FFFFFF"/>
      </a:lt1>
      <a:dk2>
        <a:srgbClr val="7F7F7F"/>
      </a:dk2>
      <a:lt2>
        <a:srgbClr val="F2F2F2"/>
      </a:lt2>
      <a:accent1>
        <a:srgbClr val="000000"/>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5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500" dirty="0" err="1" smtClean="0"/>
        </a:defPPr>
      </a:lstStyle>
    </a:txDef>
  </a:objectDefaults>
  <a:extraClrSchemeLst/>
  <a:custClrLst>
    <a:custClr name="Fakultät für Biologie">
      <a:srgbClr val="92B168"/>
    </a:custClr>
    <a:custClr name="Fakultät für Chemie">
      <a:srgbClr val="A08CAA"/>
    </a:custClr>
    <a:custClr name="Fakultät für Erziehungswissenschaft">
      <a:srgbClr val="F08C50"/>
    </a:custClr>
    <a:custClr name="Fakultät für Geschichtswissenschaft, Philosophie und Theologie">
      <a:srgbClr val="7DB4BE"/>
    </a:custClr>
    <a:custClr name="Fakultät für Gesundheitswissenschaften">
      <a:srgbClr val="DC5A5A"/>
    </a:custClr>
    <a:custClr name="Fakultät für Linguistik und Literaturwissenschaft">
      <a:srgbClr val="8FA3B9"/>
    </a:custClr>
    <a:custClr name="Fakultät für Mathematik">
      <a:srgbClr val="DCAA41"/>
    </a:custClr>
    <a:custClr name="Medizinische Fakultät">
      <a:srgbClr val="145F7D"/>
    </a:custClr>
    <a:custClr name="Fakultät für Physik">
      <a:srgbClr val="649696"/>
    </a:custClr>
    <a:custClr name="Fakultät für Rechtswissenschaft">
      <a:srgbClr val="8C8C96"/>
    </a:custClr>
    <a:custClr name="Fakultät für Psychologie und Sportwissenschaft">
      <a:srgbClr val="8C3250"/>
    </a:custClr>
    <a:custClr name="Fakultät für Soziologie">
      <a:srgbClr val="AF4B50"/>
    </a:custClr>
    <a:custClr name="Technische Fakultät">
      <a:srgbClr val="558CA0"/>
    </a:custClr>
    <a:custClr name="Fakultät für Wirtschaftswissenschaften">
      <a:srgbClr val="46506E"/>
    </a:custClr>
    <a:custClr name="Grün Print">
      <a:srgbClr val="008965"/>
    </a:custClr>
    <a:custClr name="Grün Digital">
      <a:srgbClr val="14F5B4"/>
    </a:custClr>
  </a:custClrLst>
  <a:extLst>
    <a:ext uri="{05A4C25C-085E-4340-85A3-A5531E510DB2}">
      <thm15:themeFamily xmlns:thm15="http://schemas.microsoft.com/office/thememl/2012/main" name="UBF_PowerPoint_de_Recht" id="{43C5CCF2-B2FD-4E34-A2A9-8456ACC67B66}" vid="{D9432488-42A9-4AB3-9FB9-B3286768DB4C}"/>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UBF_PowerPoint_de_Recht</Template>
  <TotalTime>0</TotalTime>
  <Words>1929</Words>
  <Application>Microsoft Office PowerPoint</Application>
  <PresentationFormat>Breitbild</PresentationFormat>
  <Paragraphs>166</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24</vt:i4>
      </vt:variant>
    </vt:vector>
  </HeadingPairs>
  <TitlesOfParts>
    <vt:vector size="29" baseType="lpstr">
      <vt:lpstr>Arial</vt:lpstr>
      <vt:lpstr>Calibri</vt:lpstr>
      <vt:lpstr>Wingdings</vt:lpstr>
      <vt:lpstr>UBF_PowerPoint_de_Recht</vt:lpstr>
      <vt:lpstr>Standarddesign</vt:lpstr>
      <vt:lpstr>Der anti-faschistische Auftrag des Grundgesetzes</vt:lpstr>
      <vt:lpstr>Thesen</vt:lpstr>
      <vt:lpstr>Antifaschismus im GG</vt:lpstr>
      <vt:lpstr>Antifaschismus im GG</vt:lpstr>
      <vt:lpstr>Antifaschismus im GG</vt:lpstr>
      <vt:lpstr>Wirtschaftsverfassung</vt:lpstr>
      <vt:lpstr>Wirtschaftsverfassung</vt:lpstr>
      <vt:lpstr>Wirtschaftsverfassung</vt:lpstr>
      <vt:lpstr>Wirtschaftsverfassung</vt:lpstr>
      <vt:lpstr>Wirtschaftsverfassung</vt:lpstr>
      <vt:lpstr>Wirtschaftsverfassung</vt:lpstr>
      <vt:lpstr>Liberalisierung der Gesellschaft und  Akademisierung der Politik</vt:lpstr>
      <vt:lpstr>Liberalisierung der Gesellschaft und  Akademisierung der Politik</vt:lpstr>
      <vt:lpstr>Liberalisierung der Gesellschaft und  Akademisierung der Politik</vt:lpstr>
      <vt:lpstr>Wehrhafte Demokratie</vt:lpstr>
      <vt:lpstr>Wehrhafte Demokratie</vt:lpstr>
      <vt:lpstr>Wehrhafte Demokratie</vt:lpstr>
      <vt:lpstr>Wehrhafte Demokratie und AfD</vt:lpstr>
      <vt:lpstr>Wehrhafte Demokratie und AfD</vt:lpstr>
      <vt:lpstr>Wehrhafte Demokratie und AfD</vt:lpstr>
      <vt:lpstr>Wehrhafte Demokratie und AfD</vt:lpstr>
      <vt:lpstr>Wehrhafte Demokratie und AfD</vt:lpstr>
      <vt:lpstr>Wehrhafte Demokratie und AfD</vt:lpstr>
      <vt:lpstr>PowerPoint-Präsentation</vt:lpstr>
    </vt:vector>
  </TitlesOfParts>
  <Company>Uni Bielefeld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der  Präsentation</dc:title>
  <dc:creator>ksteffmann1</dc:creator>
  <cp:lastModifiedBy>Andreas Fisahn</cp:lastModifiedBy>
  <cp:revision>18</cp:revision>
  <dcterms:created xsi:type="dcterms:W3CDTF">2019-05-27T09:51:00Z</dcterms:created>
  <dcterms:modified xsi:type="dcterms:W3CDTF">2024-05-20T10:42:21Z</dcterms:modified>
</cp:coreProperties>
</file>