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61" r:id="rId2"/>
    <p:sldId id="451" r:id="rId3"/>
    <p:sldId id="450" r:id="rId4"/>
    <p:sldId id="449" r:id="rId5"/>
    <p:sldId id="452" r:id="rId6"/>
    <p:sldId id="456" r:id="rId7"/>
    <p:sldId id="453" r:id="rId8"/>
    <p:sldId id="455" r:id="rId9"/>
    <p:sldId id="454" r:id="rId10"/>
    <p:sldId id="441" r:id="rId11"/>
    <p:sldId id="440" r:id="rId12"/>
    <p:sldId id="457" r:id="rId13"/>
    <p:sldId id="458" r:id="rId14"/>
    <p:sldId id="448" r:id="rId15"/>
    <p:sldId id="459" r:id="rId16"/>
    <p:sldId id="447" r:id="rId17"/>
    <p:sldId id="470" r:id="rId18"/>
    <p:sldId id="446" r:id="rId19"/>
    <p:sldId id="445" r:id="rId20"/>
    <p:sldId id="464" r:id="rId21"/>
    <p:sldId id="463" r:id="rId22"/>
    <p:sldId id="462" r:id="rId23"/>
    <p:sldId id="442" r:id="rId24"/>
    <p:sldId id="439" r:id="rId25"/>
    <p:sldId id="438" r:id="rId26"/>
    <p:sldId id="437" r:id="rId27"/>
    <p:sldId id="467" r:id="rId28"/>
    <p:sldId id="465" r:id="rId29"/>
    <p:sldId id="466" r:id="rId30"/>
    <p:sldId id="434" r:id="rId31"/>
    <p:sldId id="436" r:id="rId32"/>
    <p:sldId id="474" r:id="rId33"/>
    <p:sldId id="433" r:id="rId34"/>
    <p:sldId id="432" r:id="rId35"/>
    <p:sldId id="461" r:id="rId36"/>
    <p:sldId id="468" r:id="rId37"/>
    <p:sldId id="429" r:id="rId38"/>
    <p:sldId id="431" r:id="rId39"/>
    <p:sldId id="475" r:id="rId40"/>
    <p:sldId id="473" r:id="rId41"/>
    <p:sldId id="476" r:id="rId42"/>
    <p:sldId id="430" r:id="rId43"/>
    <p:sldId id="469" r:id="rId44"/>
    <p:sldId id="484" r:id="rId45"/>
    <p:sldId id="477" r:id="rId46"/>
    <p:sldId id="472" r:id="rId47"/>
    <p:sldId id="478" r:id="rId48"/>
    <p:sldId id="335" r:id="rId4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Wörmann" initials="CW" lastIdx="3" clrIdx="0">
    <p:extLst>
      <p:ext uri="{19B8F6BF-5375-455C-9EA6-DF929625EA0E}">
        <p15:presenceInfo xmlns:p15="http://schemas.microsoft.com/office/powerpoint/2012/main" userId="a3218b2d02da6a7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12" autoAdjust="0"/>
    <p:restoredTop sz="94660"/>
  </p:normalViewPr>
  <p:slideViewPr>
    <p:cSldViewPr snapToGrid="0">
      <p:cViewPr varScale="1">
        <p:scale>
          <a:sx n="69" d="100"/>
          <a:sy n="69" d="100"/>
        </p:scale>
        <p:origin x="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6EB1A-718C-4C2D-9396-785241A04834}" type="datetimeFigureOut">
              <a:rPr lang="de-DE" smtClean="0"/>
              <a:t>07.10.2026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7DD23-1D3B-4BD1-B95C-3FC873AB428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961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C67255-ED8E-EE4A-3A25-99F5A9665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300DA6-6C79-F184-A76A-D1122A4F7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C15B6A-7B9E-BF10-3C52-67E7E44D4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278F-1D20-429D-A0E4-BAE6ABE72C7A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597E93-DFAC-CADF-3EAB-BF374440F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DE023C-A101-6C81-0021-A979498DF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1702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1AF2D-846C-F930-BF8E-2B311A0E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462533-E0BC-FBD2-C208-6E32410FC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10320C-DEB1-EE11-72F4-368D46218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12E7-074E-40C0-AA6B-FBD20FE18147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5243E9-6539-7D76-2A79-D86DB7AFD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CB7C46-B144-CFE4-9305-286D93D6B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2402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832878-4387-9292-67B7-4BC28D56D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9E066F-3A18-6E0E-AD0C-0407042B1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C1ED79-052C-31C7-F690-5FDB35E10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C589-F3AD-4E41-9A9B-C663BEB30E01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BCD588-DA28-DBBE-1546-7871B60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16FA1D-AA43-F8C6-F909-754F0458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428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220198-A055-F880-446F-BE7293E5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AD8234-0B92-A022-28DF-B5F7ABA861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B664DAF-BC32-B5DA-3926-4BF3BFE46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EC459E1-C7B4-254C-DD1D-90D1169E6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BE294-C1BB-4C98-9D5D-08518F9D1AFA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348A549-1E4E-9781-3723-F86A179C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33761B-2315-505D-2F41-798A16870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81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5A46A2-7271-66CE-92DF-47A23A6FF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B50941-5FE7-69FF-395F-41EFC7917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22A3BA-B5FB-69FC-29DC-3F117D251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EC11B5C-FB08-59F2-721A-166AA2BB94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88AF05-5C97-645D-66DC-16FB6A754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1D957CB-F162-6B37-D227-AAF12384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4882-97BE-4542-A611-F79BAAC77643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CFDB718-6D08-1A84-1AAD-9BC3B433F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13836AF-B435-16B3-8006-F41A6098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93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8089C-F718-7834-8DD2-4FE7AF589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12DA82-F227-D1B4-6656-2508C6521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65C6A-A2FD-4987-A236-C338F188437C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58A8030-9816-B895-7AEA-E9D9B140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9F3AB1-B871-B2C9-17D3-301F483E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437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2F1C3AE-2014-1C82-FBFD-7543D3721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F8971-3238-4E3D-BDB8-32184C2565D3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E3B67E-5FF9-D36E-7A87-495B0C9B5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014C1C-8DDA-DD99-102E-8622BCEF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733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575CCE-EC0B-CBBB-431F-E126EC314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5017DB-C559-2E5C-3BCB-9971C694B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B5D18DA-7975-C9F6-31A2-7D04CBEE8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7B4B80-09DF-C072-A633-2FFDECEC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30CC8-168E-421A-B954-9FFEA3754598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C19DE2-72B4-D098-4051-EB489435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3E4D740-2BC8-18BB-6FD8-4B3C3391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750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B21E24-C8EB-F7B7-130B-46F06BDB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AADC392-024B-A554-CB34-8E3A5DD159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961FCA-97ED-78D4-46D3-9A1E6A122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38945E2-AA89-00D9-FE3D-4B845B29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98B5-BAF4-470A-AD72-6CDB97AB42D0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697FC3-6AEC-778B-AB9D-87AFB3903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509530-89EA-0380-7AB4-37FD8FB2B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7843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308D1-7E35-EF56-6D39-7BC4DE6E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E099B3F-7501-79F8-8E95-AAE3A0BE8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617451-A463-3229-77BB-BB71D190C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83AD0-6F50-4CAE-BD63-EC3ACA24C2E6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9B9C7A-4A0E-D6AB-7B06-91811E637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7A57D9-01A5-1AC5-720C-2662D67C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19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49EF29A-3EAD-688B-B375-3EBBB38ABF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853C63E-4255-0273-97F8-0F54819A9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73D2A0-40F3-CF2B-4F9D-B1FE83365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132D3-DE94-4FE3-8D7F-D1C2D74C61FB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FD0478-9C53-1DAA-C5E9-10A08EEA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8334F5-6FCB-E0B9-E9C0-B41B6CD2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7983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72FC723-6562-DF5C-E931-F8068DA2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A5A255-D94F-BDA0-4F05-0114C92ED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F7F762-3DB0-A36D-C5D4-81680C7F6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B23A8-9A9E-4E45-B033-E26EE7ECDF4F}" type="datetime1">
              <a:rPr lang="de-DE" smtClean="0"/>
              <a:t>07.10.2026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EDEF49-FB13-DC20-EC7C-BEC19D6AC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ACB21A-45BA-E890-A40F-A9F5AB049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B9F7E-35E8-4D24-8AD0-3BDE3122073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204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26CA33D9-1EF1-4530-CFBB-6BFF3705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A6D84C-17C5-A924-0B00-66D6D5CEB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de-DE" dirty="0"/>
          </a:p>
          <a:p>
            <a:pPr algn="ctr"/>
            <a:endParaRPr lang="de-DE" sz="4000" dirty="0"/>
          </a:p>
          <a:p>
            <a:pPr marL="0" indent="0" algn="ctr">
              <a:buNone/>
            </a:pPr>
            <a:r>
              <a:rPr lang="de-DE" sz="4000" dirty="0"/>
              <a:t>Rechenschaftsbericht zur Mitgliederversammlung </a:t>
            </a:r>
            <a:br>
              <a:rPr lang="de-DE" sz="4000" dirty="0"/>
            </a:br>
            <a:r>
              <a:rPr lang="de-DE" sz="4000" dirty="0"/>
              <a:t>des Verein EL-DE-Haus am 6. Oktober 2026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A0C8AE94-11D8-3C45-3EA7-083A599DA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41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12CF5-A25A-F25B-41EA-2EB052E4E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A4CEE-33C6-3AD9-7FFF-F2497992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3AE503-D5B2-4D33-ED13-1F1647F67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de-DE" dirty="0"/>
          </a:p>
          <a:p>
            <a:pPr marL="0" indent="0" algn="ctr">
              <a:buNone/>
            </a:pPr>
            <a:r>
              <a:rPr lang="de-DE" b="1" dirty="0"/>
              <a:t>Gedenken an verstorbene Mitglieder des Vereins seit der letzten MV</a:t>
            </a:r>
          </a:p>
          <a:p>
            <a:pPr algn="ctr"/>
            <a:endParaRPr lang="de-DE" dirty="0"/>
          </a:p>
          <a:p>
            <a:r>
              <a:rPr lang="de-DE" dirty="0"/>
              <a:t>Dr. Ursula Mittmann-Schleiermacher</a:t>
            </a:r>
          </a:p>
          <a:p>
            <a:r>
              <a:rPr lang="de-DE" dirty="0"/>
              <a:t>Christiane Hoss</a:t>
            </a:r>
          </a:p>
          <a:p>
            <a:r>
              <a:rPr lang="de-DE" dirty="0"/>
              <a:t>Uschi Nienhaus-Böhm</a:t>
            </a:r>
          </a:p>
          <a:p>
            <a:r>
              <a:rPr lang="de-DE" dirty="0"/>
              <a:t>Wolfgang Blaschke</a:t>
            </a:r>
          </a:p>
          <a:p>
            <a:r>
              <a:rPr lang="de-DE" dirty="0"/>
              <a:t>Werner Müller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2B81EFDD-FDDC-E77F-A62F-81E602380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4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4809-EC2C-03B5-D3F2-3866F9FCE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3DDF6F-E457-E194-AFAC-E5B14971C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A3D81F-A058-2655-DFA9-9345BF566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Antje Fraikin</a:t>
            </a:r>
          </a:p>
          <a:p>
            <a:r>
              <a:rPr lang="de-DE" dirty="0"/>
              <a:t>Dieter Grützner</a:t>
            </a:r>
          </a:p>
          <a:p>
            <a:r>
              <a:rPr lang="de-DE" dirty="0"/>
              <a:t>Udo Hanselmann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486D7AE1-18E8-2633-8F07-A5F3F6028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22CBB-5867-049D-B330-A9FD9B1E0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FA723-8AB8-DF0D-ACAB-9342C59E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C87BD3-5B9B-B8AD-C851-A236409F0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AutoNum type="romanUcPeriod"/>
            </a:pPr>
            <a:r>
              <a:rPr lang="de-DE" b="1" dirty="0"/>
              <a:t>Aktivitäten des Vereins für und mit dem NS-DOK</a:t>
            </a:r>
            <a:br>
              <a:rPr lang="de-DE" b="1" dirty="0"/>
            </a:br>
            <a:endParaRPr lang="de-DE" b="1" dirty="0"/>
          </a:p>
          <a:p>
            <a:r>
              <a:rPr lang="de-DE" dirty="0"/>
              <a:t>Finanzierung von Stellen im NS-DOK:</a:t>
            </a:r>
          </a:p>
          <a:p>
            <a:pPr marL="0" indent="0">
              <a:buNone/>
            </a:pPr>
            <a:r>
              <a:rPr lang="de-DE" dirty="0"/>
              <a:t>   -  Minijob im Bereich Sammlungen</a:t>
            </a:r>
            <a:br>
              <a:rPr lang="de-DE" dirty="0"/>
            </a:br>
            <a:r>
              <a:rPr lang="de-DE" dirty="0"/>
              <a:t>   -  1/2 Stelle Dokumentation</a:t>
            </a:r>
            <a:br>
              <a:rPr lang="de-DE" dirty="0"/>
            </a:br>
            <a:r>
              <a:rPr lang="de-DE" dirty="0"/>
              <a:t>  -   Minijob zur Unterstützung Social Media</a:t>
            </a:r>
            <a:br>
              <a:rPr lang="de-DE" dirty="0"/>
            </a:br>
            <a:r>
              <a:rPr lang="de-DE" dirty="0"/>
              <a:t>  -   Minijob Bereich Gegenwart </a:t>
            </a:r>
            <a:br>
              <a:rPr lang="de-DE" dirty="0"/>
            </a:br>
            <a:r>
              <a:rPr lang="de-DE" dirty="0"/>
              <a:t>      aus Mitteln der Spendenkampagne „Demokratie ist alternativlos“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FFBED8A4-C848-C941-F788-0658D7D4D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91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B3331-4349-1515-6A35-C01B06E67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5538DB-0F24-5736-20DD-5A92C774F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3E8A72-3AFD-7C28-705F-ED65762F3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Wiederholte Bürgschaft für befristet Beschäftigte im Bereich</a:t>
            </a:r>
            <a:br>
              <a:rPr lang="de-DE" dirty="0"/>
            </a:br>
            <a:r>
              <a:rPr lang="de-DE" dirty="0"/>
              <a:t>Gegenwart</a:t>
            </a:r>
          </a:p>
          <a:p>
            <a:r>
              <a:rPr lang="de-DE" dirty="0"/>
              <a:t>Brief des Vereins an das Land wegen dauerhafter Finanzierung der Stellen</a:t>
            </a:r>
          </a:p>
          <a:p>
            <a:r>
              <a:rPr lang="de-DE" b="1" dirty="0"/>
              <a:t>Neu</a:t>
            </a:r>
            <a:r>
              <a:rPr lang="de-DE" dirty="0"/>
              <a:t>: Bürgschaft für zwei neu einzurichtende und bewilligte Stellen </a:t>
            </a:r>
            <a:br>
              <a:rPr lang="de-DE" dirty="0"/>
            </a:br>
            <a:r>
              <a:rPr lang="de-DE" dirty="0"/>
              <a:t>im NS-DOK wegen ausstehenden Bewiligungsbescheid von Bund und Land</a:t>
            </a:r>
          </a:p>
          <a:p>
            <a:r>
              <a:rPr lang="de-DE" dirty="0"/>
              <a:t>Probleme mit Stadt Köln wegen Haushaltssperre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26EDEAFD-8809-6975-E5F3-ABE1E05CC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00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2A4AF-E750-5F3C-6B8A-0ABD06CEC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880E79-15FB-5EDD-E589-37BBA752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313F21-87CA-4329-2C40-5DF86C008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Finanzierung der Software „Notion“ zur Erarbeitung der neuen Dauerausstellung</a:t>
            </a:r>
          </a:p>
          <a:p>
            <a:r>
              <a:rPr lang="de-DE" dirty="0"/>
              <a:t>Unterstützung des Antrags des NS-DOK zur Mitfinanzierung einer Veranstaltung am 7.5.26. Stücke verfolgter Komponist*innen aus Theresienstadt wurden gespielt</a:t>
            </a:r>
          </a:p>
          <a:p>
            <a:r>
              <a:rPr lang="de-DE" dirty="0"/>
              <a:t>Vorstellung der Umbaupläne für die Mitglieder</a:t>
            </a:r>
          </a:p>
          <a:p>
            <a:r>
              <a:rPr lang="de-DE" dirty="0"/>
              <a:t>Am 3.10. beteiligte sich das NS-DOK am „Maustag“ (Sendung mit der Maus des WDR) Verein und Mitgliedertreff unterstützten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D6ACD780-E960-9F91-3329-69C0DB853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26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A4F58-7440-6D43-58EE-396BF60C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EB30E5-702F-A6E6-42A2-73263FF7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84EF7-238B-3D95-5967-CA18A2EEB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e-DE" dirty="0"/>
          </a:p>
          <a:p>
            <a:pPr marL="0" indent="0">
              <a:buNone/>
            </a:pPr>
            <a:r>
              <a:rPr lang="de-DE" b="1" dirty="0"/>
              <a:t>II. Finanzielle Unterstützung von Projekten</a:t>
            </a:r>
            <a:br>
              <a:rPr lang="de-DE" dirty="0"/>
            </a:br>
            <a:endParaRPr lang="de-DE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Projekt „Erinnerungskulturen“ von Eva König</a:t>
            </a:r>
            <a:br>
              <a:rPr lang="de-DE" dirty="0"/>
            </a:br>
            <a:r>
              <a:rPr lang="de-DE" dirty="0"/>
              <a:t>TN: Vertreter*innen der älteren Generation und Schüler*innen</a:t>
            </a:r>
            <a:br>
              <a:rPr lang="de-DE" dirty="0"/>
            </a:br>
            <a:r>
              <a:rPr lang="de-DE" dirty="0"/>
              <a:t>zum Umgang mit Gedenken; Fortsetzung steht 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Unterstützung der Solidaritätsveranstaltung der KAB zur Ukraine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Unterstützung der Gedenkveranstaltung des Rom e.V. am 21.5.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Unterstützung der Veranstaltung der Sinti Allianz am 23.5.</a:t>
            </a:r>
            <a:br>
              <a:rPr lang="de-DE" dirty="0"/>
            </a:b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C7B08C72-711F-2719-D43A-A2A191D21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09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F09D0-BD30-FF63-0122-F031D4D3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98C3C7F-E1CE-B412-84C9-B5ECDA846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2246243"/>
          </a:xfrm>
        </p:spPr>
        <p:txBody>
          <a:bodyPr/>
          <a:lstStyle/>
          <a:p>
            <a:r>
              <a:rPr lang="de-DE" b="1" dirty="0"/>
              <a:t>III. Aktivitäten des Mitgliedertreffs</a:t>
            </a:r>
            <a:endParaRPr lang="de-DE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58BE5B72-48A4-2B53-132B-A957D109177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6937700-DD9F-00DE-B21C-7A5013B72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97426"/>
            <a:ext cx="3932237" cy="3271562"/>
          </a:xfrm>
        </p:spPr>
        <p:txBody>
          <a:bodyPr>
            <a:normAutofit fontScale="92500" lnSpcReduction="10000"/>
          </a:bodyPr>
          <a:lstStyle/>
          <a:p>
            <a:br>
              <a:rPr lang="de-DE" sz="2000" dirty="0"/>
            </a:br>
            <a:r>
              <a:rPr lang="de-DE" sz="2200" dirty="0"/>
              <a:t>Der Mitgliedertreff findet in der Regel jeden 1. Donnerstag im Monat um 17 h in einem der Erzählcafés des NS-DOK statt.</a:t>
            </a:r>
          </a:p>
          <a:p>
            <a:r>
              <a:rPr lang="de-DE" sz="2200" dirty="0"/>
              <a:t> Das Treffen dient dem Austausch, der Teilhabe am Vereinsleben, der Planung weiterer Aktivitäten und Möglichkeiten der aktiven Unter-stützung von Veranstaltungen des Vereins</a:t>
            </a:r>
            <a:r>
              <a:rPr lang="de-DE" sz="2000" dirty="0"/>
              <a:t>.</a:t>
            </a:r>
          </a:p>
          <a:p>
            <a:r>
              <a:rPr lang="de-DE" dirty="0"/>
              <a:t> </a:t>
            </a:r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88A9D1E6-5C0F-0A0A-EAA5-8D51ED29F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0737B69-F0F3-5783-218F-0A2D8A6FB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257" y="1646239"/>
            <a:ext cx="3382933" cy="411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4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4EDCA-AD84-196B-F995-DDD82BFE5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D8B42E-04E4-87AC-EE85-674AB9868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2AAC17-7226-8374-38E1-3EA8D45B4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de-DE" dirty="0"/>
            </a:br>
            <a:r>
              <a:rPr lang="de-DE" u="sng" dirty="0"/>
              <a:t>Themen und Aktivitäten des Mitgliedertreffs</a:t>
            </a:r>
          </a:p>
          <a:p>
            <a:r>
              <a:rPr lang="de-DE" dirty="0"/>
              <a:t>Monatliche Stolperstein-Putzaktionen</a:t>
            </a:r>
          </a:p>
          <a:p>
            <a:pPr marL="0" indent="0">
              <a:buNone/>
            </a:pP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A05B1D9B-6AF8-FB6A-DB1F-0AA3F60EC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F921F19-9DF5-34BF-F8B2-A64010AD4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467" y="3219354"/>
            <a:ext cx="2489185" cy="309254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60AB1F0-3788-756F-4FF0-897D4B63D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07954"/>
            <a:ext cx="2225233" cy="310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F0CB5-4E1E-FA7E-238D-21B1F7E64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800A0E0-C4F1-33C7-B0E3-2A9113852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87896"/>
            <a:ext cx="3932237" cy="75834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51FD96-9565-A8C2-400E-7093F4533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853414"/>
            <a:ext cx="3932237" cy="2242586"/>
          </a:xfrm>
        </p:spPr>
        <p:txBody>
          <a:bodyPr/>
          <a:lstStyle/>
          <a:p>
            <a:pPr marL="0" indent="0">
              <a:buNone/>
            </a:pPr>
            <a:endParaRPr lang="de-DE" b="1" dirty="0"/>
          </a:p>
          <a:p>
            <a:pPr>
              <a:buFont typeface="Wingdings" panose="05000000000000000000" pitchFamily="2" charset="2"/>
              <a:buChar char="§"/>
            </a:pPr>
            <a:endParaRPr lang="de-DE" b="1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7CCB3579-16AD-0366-935C-0CEC5D43E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014A8682-32A8-C9F0-ADFA-F67E16932C3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0421" b="20421"/>
          <a:stretch>
            <a:fillRect/>
          </a:stretch>
        </p:blipFill>
        <p:spPr>
          <a:xfrm>
            <a:off x="5989982" y="1646237"/>
            <a:ext cx="5365405" cy="484663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36DCF4C-B6E1-E3D2-CAEB-2D1092ECE609}"/>
              </a:ext>
            </a:extLst>
          </p:cNvPr>
          <p:cNvSpPr txBox="1"/>
          <p:nvPr/>
        </p:nvSpPr>
        <p:spPr>
          <a:xfrm>
            <a:off x="980662" y="2552617"/>
            <a:ext cx="4585252" cy="2879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de-DE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Vortrag von Peter Trinogga über das Treffen von Hitler und</a:t>
            </a:r>
            <a:br>
              <a:rPr lang="de-DE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de-DE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von Papen in der Villa Schröder in Köln am 4.1.1933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de-DE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Kabarett-Besuch bei unserem Mitglied Frank Meyer</a:t>
            </a:r>
            <a:br>
              <a:rPr lang="de-DE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de-DE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 Kabarett A-Z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75618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A5026-8464-0FEE-981D-DB1ACA10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BAC66FA8-56AF-231A-E509-51CF61E97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8903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D559BBC6-4D20-F0BB-BEDE-565C31DEDA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2904" y="1051719"/>
            <a:ext cx="5565913" cy="4817269"/>
          </a:xfrm>
        </p:spPr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B8491E80-5AB4-C7A9-F056-87E57D53A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  <a:p>
            <a:r>
              <a:rPr lang="de-DE" sz="4400" dirty="0"/>
              <a:t>Besuch bei Gunther Demnig</a:t>
            </a:r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7B5EA577-5A2D-7140-F7F7-094F1F7BD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5A1DD20-6798-3CC6-A1BB-A6E7ABEFB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904" y="1789042"/>
            <a:ext cx="5565913" cy="407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62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36423-4605-8E1F-E5F7-C240D35E5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7E295D-317F-E316-B70C-2CEE0616D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EFAC71-2A50-31D3-2167-EC21B2817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sz="3200" dirty="0"/>
              <a:t>Workshop „Kommunikationsstrategien gegen Rechts“</a:t>
            </a:r>
          </a:p>
          <a:p>
            <a:r>
              <a:rPr lang="de-DE" sz="3200" dirty="0"/>
              <a:t>Führung ehemaliges Deportationslager Müngersdorf</a:t>
            </a:r>
          </a:p>
          <a:p>
            <a:r>
              <a:rPr lang="de-DE" sz="3200" dirty="0"/>
              <a:t>Führung durch das EL-DE-Haus mit Claudia Wörmann</a:t>
            </a:r>
          </a:p>
          <a:p>
            <a:r>
              <a:rPr lang="de-DE" sz="3200" dirty="0"/>
              <a:t>Stolperstein-Rundgang mit Petra Pluwatsch</a:t>
            </a:r>
          </a:p>
          <a:p>
            <a:r>
              <a:rPr lang="de-DE" sz="3200" dirty="0"/>
              <a:t>Erarbeitung eines Flyers zum Thema „Stolpersteine</a:t>
            </a:r>
            <a:r>
              <a:rPr lang="de-DE" dirty="0"/>
              <a:t>“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CBEC19-07D8-8C12-19B6-6D98961F8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4B43D844-B9D4-C2C9-5ECB-3532D564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9C5C4-D3EB-3C8B-2630-B0A48D749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40EED-1E37-3DCF-C119-4EC6F7767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5078EE-0844-8173-8C76-219E78E25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sz="3600" dirty="0"/>
              <a:t>Aktive Beteiligung der Mitglieder an Vereinsaktivitäten und Veranstaltungen, Demonstrationen etc. zum Beispiel beim Internationalen Tag gegen Rassismus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BAD56DFE-5817-0E69-6E38-663DF78E1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01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56E17-D341-A1C3-F6FA-294348F9D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C381D-5397-4B00-625B-9A0884A40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C5B868-EEC8-4825-5CAA-0BC8C06B8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de-DE" dirty="0"/>
            </a:br>
            <a:r>
              <a:rPr lang="de-DE" b="1" dirty="0"/>
              <a:t>IV. Köln stellt sich quer</a:t>
            </a:r>
            <a:br>
              <a:rPr lang="de-DE" b="1" dirty="0"/>
            </a:br>
            <a:r>
              <a:rPr lang="de-DE" dirty="0"/>
              <a:t>Unser Verein ist</a:t>
            </a:r>
            <a:br>
              <a:rPr lang="de-DE" dirty="0"/>
            </a:br>
            <a:r>
              <a:rPr lang="de-DE" dirty="0"/>
              <a:t>Gründungsmitglied von</a:t>
            </a:r>
            <a:br>
              <a:rPr lang="de-DE" dirty="0"/>
            </a:br>
            <a:r>
              <a:rPr lang="de-DE" dirty="0"/>
              <a:t>KSSQ und im</a:t>
            </a:r>
            <a:br>
              <a:rPr lang="de-DE" dirty="0"/>
            </a:br>
            <a:r>
              <a:rPr lang="de-DE" dirty="0"/>
              <a:t>Sprecher*innenrat </a:t>
            </a:r>
            <a:br>
              <a:rPr lang="de-DE" dirty="0"/>
            </a:br>
            <a:r>
              <a:rPr lang="de-DE" dirty="0"/>
              <a:t>vertreten</a:t>
            </a:r>
            <a:endParaRPr lang="de-DE" b="1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FEF90911-2CBC-2D2B-8393-E24BF255A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34DB4C8-4640-5886-1AC3-AE15F7F9B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36" y="2486891"/>
            <a:ext cx="5193792" cy="346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8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AFD2C-C9F2-2A11-FABD-472ED5DFF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B3F6E7-0D10-53C6-A0CE-6DC5499F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9B0783E9-CCAB-67C6-8E63-FC7BF608B1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2238" y="1825625"/>
            <a:ext cx="3127524" cy="4351338"/>
          </a:xfrm>
          <a:prstGeom prst="rect">
            <a:avLst/>
          </a:prstGeom>
        </p:spPr>
      </p:pic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7DC7C779-F50E-2772-3C73-CBC009B47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10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16860-C1B4-FE69-F2D3-DD7184F09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1605B-8F28-71C3-293A-4C39D03DD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A9838A95-05AF-AE57-DC5E-F2C295E25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1" y="1847850"/>
            <a:ext cx="3481070" cy="4351338"/>
          </a:xfrm>
        </p:spPr>
      </p:pic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1817F688-B4EE-BD43-B521-28FC69B23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9110571-04D0-E12E-F0C4-C37D0211C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845" y="2048415"/>
            <a:ext cx="5266944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23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F0F75-73BA-50A9-6D1E-181A11992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E81165F-E8E3-8AD0-B3AC-FD101599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5570487"/>
          </a:xfrm>
        </p:spPr>
        <p:txBody>
          <a:bodyPr/>
          <a:lstStyle/>
          <a:p>
            <a:r>
              <a:rPr lang="de-DE" dirty="0"/>
              <a:t>Verleihung des Rheinlandtalers des Landschaftsverbands</a:t>
            </a:r>
            <a:br>
              <a:rPr lang="de-DE" dirty="0"/>
            </a:br>
            <a:r>
              <a:rPr lang="de-DE" dirty="0"/>
              <a:t>an Köln stellt sich quer</a:t>
            </a:r>
            <a:br>
              <a:rPr lang="de-DE" dirty="0"/>
            </a:br>
            <a:endParaRPr lang="de-DE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641716D9-427C-DFB6-8343-9C83DBF5B4BF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F842CD-06E5-432D-2FB5-47219D05F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036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br>
              <a:rPr lang="de-DE" sz="2800" dirty="0"/>
            </a:br>
            <a:endParaRPr lang="de-DE" sz="2800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909267A9-204D-997F-36F5-153BE940A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DEF525A-E765-0D11-6458-06EBDB34A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028" y="1749287"/>
            <a:ext cx="6169183" cy="42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60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D306B-663B-F032-0BD9-9878B41FF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2BA913-F71B-3FB5-10C5-FE481A228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8E80EE2F-AC2D-D932-A604-F0DEBB537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E3665E5-AC8E-4217-AAFC-FE50D7F75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Aktueller Sprecher*innenkreis</a:t>
            </a:r>
            <a:br>
              <a:rPr lang="de-DE" dirty="0"/>
            </a:br>
            <a:r>
              <a:rPr lang="de-DE" dirty="0"/>
              <a:t>von „Köln stellt sich quer“</a:t>
            </a:r>
            <a:br>
              <a:rPr lang="de-DE" dirty="0"/>
            </a:br>
            <a:r>
              <a:rPr lang="de-DE" dirty="0"/>
              <a:t>mit Angelika Link-Wilden</a:t>
            </a:r>
            <a:br>
              <a:rPr lang="de-DE" dirty="0"/>
            </a:br>
            <a:r>
              <a:rPr lang="de-DE" dirty="0"/>
              <a:t>Vom Verein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br>
              <a:rPr lang="de-DE" dirty="0"/>
            </a:b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E9D2E81-0C05-7831-0709-BA74125A1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687" y="2069963"/>
            <a:ext cx="4807113" cy="361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7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EBB97-EC8B-3692-8A79-FBE180D2C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FA246-6E1E-975F-DEB5-B9CA1C28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E1387E-5913-5C98-4CEF-65D5F3616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/>
              <a:t>V. Kooperationen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Anlässlich des 40-jährigen Bestehens </a:t>
            </a:r>
            <a:br>
              <a:rPr lang="de-DE" dirty="0"/>
            </a:br>
            <a:r>
              <a:rPr lang="de-DE" dirty="0"/>
              <a:t>gemeinsame Veranstaltung mit dem </a:t>
            </a:r>
            <a:br>
              <a:rPr lang="de-DE" dirty="0"/>
            </a:br>
            <a:r>
              <a:rPr lang="de-DE" dirty="0"/>
              <a:t>Kölner Frauengeschichtsverein</a:t>
            </a:r>
            <a:br>
              <a:rPr lang="de-DE" dirty="0"/>
            </a:br>
            <a:r>
              <a:rPr lang="de-DE" dirty="0"/>
              <a:t>„</a:t>
            </a:r>
            <a:r>
              <a:rPr lang="de-DE" b="1" dirty="0"/>
              <a:t>Frauen im Widerstand in Köln“</a:t>
            </a:r>
            <a:br>
              <a:rPr lang="de-DE" b="1" dirty="0"/>
            </a:br>
            <a:br>
              <a:rPr lang="de-DE" b="1" dirty="0"/>
            </a:br>
            <a:r>
              <a:rPr lang="de-DE" u="sng" dirty="0"/>
              <a:t>Mitarbeit</a:t>
            </a:r>
            <a:r>
              <a:rPr lang="de-DE" dirty="0"/>
              <a:t>: U. Bach, B. Neurath-Wilson,</a:t>
            </a:r>
            <a:br>
              <a:rPr lang="de-DE" dirty="0"/>
            </a:br>
            <a:r>
              <a:rPr lang="de-DE" dirty="0"/>
              <a:t>H. Rentrop, C. Wörmann und Irene </a:t>
            </a:r>
            <a:br>
              <a:rPr lang="de-DE" dirty="0"/>
            </a:br>
            <a:r>
              <a:rPr lang="de-DE" dirty="0"/>
              <a:t>Franken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AEC6768B-BD63-8613-0BAC-332781DF3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B3E35F3-5B39-8307-825F-4F9BAEC9C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348" y="2214054"/>
            <a:ext cx="4661452" cy="356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27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E3C40-3158-CF06-9F31-2D17C7180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BDBC4-9A97-2715-BF8C-F98A7F908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51EE16-B2CA-58E9-BE57-D1DE6D648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b="1" dirty="0"/>
              <a:t>Gedenktag 27. Januar</a:t>
            </a:r>
            <a:br>
              <a:rPr lang="de-DE" b="1" dirty="0"/>
            </a:br>
            <a:r>
              <a:rPr lang="de-DE" b="1" dirty="0"/>
              <a:t>Thema: Kölner Uni im NS</a:t>
            </a:r>
            <a:br>
              <a:rPr lang="de-DE" dirty="0"/>
            </a:br>
            <a:r>
              <a:rPr lang="de-DE" dirty="0"/>
              <a:t>Vorbereitung  seitens des Vereins:</a:t>
            </a:r>
            <a:br>
              <a:rPr lang="de-DE" dirty="0"/>
            </a:br>
            <a:r>
              <a:rPr lang="de-DE" dirty="0"/>
              <a:t>Ulrike Bach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107FE493-9DDE-3A1E-1C05-8E1FB9741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73475D2-6DBC-F2A5-70EF-0DBC463F0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634" y="1889189"/>
            <a:ext cx="3360540" cy="460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97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02D62-09A5-97B8-3BFC-67D4417B5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C3031CC3-13AF-E0D7-FEBD-809065F48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46238"/>
            <a:ext cx="4337049" cy="5112371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VI. Veranstaltungen des Vereins</a:t>
            </a:r>
            <a:br>
              <a:rPr lang="de-DE" dirty="0"/>
            </a:br>
            <a:r>
              <a:rPr lang="de-DE" dirty="0"/>
              <a:t>Vortrag „</a:t>
            </a:r>
            <a:r>
              <a:rPr lang="de-DE" b="1" dirty="0"/>
              <a:t>Polnische Bürgermeister und der Holocaust unter</a:t>
            </a:r>
            <a:br>
              <a:rPr lang="de-DE" b="1" dirty="0"/>
            </a:br>
            <a:r>
              <a:rPr lang="de-DE" b="1" dirty="0"/>
              <a:t>deutscher Besatzung, Verwaltung und Kollaboration</a:t>
            </a:r>
            <a:r>
              <a:rPr lang="de-DE" dirty="0"/>
              <a:t>“ am 19.4. Prof. Rossolinski-Liebe; gemeinsam mit der Synagogengemeinde Köln</a:t>
            </a:r>
            <a:br>
              <a:rPr lang="de-DE" dirty="0"/>
            </a:br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B2047C6-0F6C-2EC8-6C22-7FAE18F035F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284802-FD6C-4A45-A072-576A05D7B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46238"/>
            <a:ext cx="3932237" cy="4222750"/>
          </a:xfrm>
        </p:spPr>
        <p:txBody>
          <a:bodyPr/>
          <a:lstStyle/>
          <a:p>
            <a:pPr marL="0" indent="0">
              <a:buNone/>
            </a:pPr>
            <a:br>
              <a:rPr lang="de-DE" b="1" dirty="0"/>
            </a:br>
            <a:br>
              <a:rPr lang="de-DE" b="1" dirty="0"/>
            </a:br>
            <a:endParaRPr lang="de-DE" b="1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1621095C-C525-503B-F7E1-DF1CF46E0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003FF0B-ED92-7108-58CE-62A0F600D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013" y="1953419"/>
            <a:ext cx="6172199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33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20C2-ADEB-F1B3-5758-960334FAB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B54600-75B2-2FA2-D643-A2E374420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E760FD-489B-9738-5907-6C120D925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87887" cy="4351338"/>
          </a:xfrm>
        </p:spPr>
        <p:txBody>
          <a:bodyPr/>
          <a:lstStyle/>
          <a:p>
            <a:endParaRPr lang="de-DE" dirty="0"/>
          </a:p>
          <a:p>
            <a:r>
              <a:rPr lang="de-DE" sz="3600" dirty="0"/>
              <a:t>Lesung Buch von </a:t>
            </a:r>
            <a:br>
              <a:rPr lang="de-DE" sz="3600" dirty="0"/>
            </a:br>
            <a:r>
              <a:rPr lang="de-DE" sz="3600" b="1" dirty="0"/>
              <a:t>Axel Spilcker </a:t>
            </a:r>
            <a:br>
              <a:rPr lang="de-DE" sz="3600" b="1" dirty="0"/>
            </a:br>
            <a:br>
              <a:rPr lang="de-DE" sz="3600" dirty="0"/>
            </a:br>
            <a:r>
              <a:rPr lang="de-DE" sz="3600" b="1" dirty="0"/>
              <a:t>„Hitlers Gefolgsmann“</a:t>
            </a:r>
            <a:br>
              <a:rPr lang="de-DE" sz="3600" dirty="0"/>
            </a:br>
            <a:r>
              <a:rPr lang="de-DE" sz="3600" dirty="0"/>
              <a:t>über Robert Ley am 27.05.</a:t>
            </a:r>
            <a:br>
              <a:rPr lang="de-DE" sz="3600" dirty="0"/>
            </a:br>
            <a:r>
              <a:rPr lang="de-DE" sz="3600" dirty="0"/>
              <a:t>Moderation A. Triller</a:t>
            </a:r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883DB791-6F40-C7B2-8559-7566C0EF6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4479A41-FFBD-8F4B-20EC-4F663CFE2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148" y="1974574"/>
            <a:ext cx="3854215" cy="488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B951B-B610-3257-62A3-5ABB32BC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5D9BC-70BD-8CB1-4567-89935E60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EA4A43-9D61-F4F9-C536-AD12254E7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6583" cy="4351338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Lesung und Diskussion mit </a:t>
            </a:r>
            <a:br>
              <a:rPr lang="de-DE" dirty="0"/>
            </a:br>
            <a:br>
              <a:rPr lang="de-DE" dirty="0"/>
            </a:br>
            <a:r>
              <a:rPr lang="de-DE" b="1" dirty="0"/>
              <a:t>Thomas Stölting</a:t>
            </a:r>
            <a:br>
              <a:rPr lang="de-DE" dirty="0"/>
            </a:br>
            <a:r>
              <a:rPr lang="de-DE" b="1" dirty="0"/>
              <a:t>„Franco muss vergessen werden“</a:t>
            </a:r>
            <a:br>
              <a:rPr lang="de-DE" dirty="0"/>
            </a:br>
            <a:br>
              <a:rPr lang="de-DE" dirty="0"/>
            </a:br>
            <a:r>
              <a:rPr lang="de-DE" dirty="0"/>
              <a:t>3.9.26 Moderation: C. Wörmann</a:t>
            </a:r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1CDD86E1-7383-183B-3152-35A8878F9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638BF2E-8BF5-B14C-A038-4DE0BD4F8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323" y="2252870"/>
            <a:ext cx="4820478" cy="392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04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21459-4545-F7FC-1C8F-E655C244B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8E006-3A0A-22E1-6400-B603BFDC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A06182-F677-951E-5C60-AD856F28B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de-DE" b="1" dirty="0"/>
            </a:br>
            <a:r>
              <a:rPr lang="de-DE" b="1" dirty="0"/>
              <a:t>VII: Angebote für Mitglieder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dirty="0"/>
          </a:p>
          <a:p>
            <a:r>
              <a:rPr lang="de-DE" dirty="0"/>
              <a:t>Führung durch „</a:t>
            </a:r>
            <a:r>
              <a:rPr lang="de-DE" b="1" dirty="0"/>
              <a:t>Intervention“</a:t>
            </a:r>
            <a:r>
              <a:rPr lang="de-DE" dirty="0"/>
              <a:t> 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F95D4D6C-43C2-BF52-289C-8E3ADBE6F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126557E-1BDD-D243-8501-D61E051D9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654" y="1987826"/>
            <a:ext cx="4177145" cy="37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039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14549-789D-1F6F-36CA-BB6C8645F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6D8C1-7F4D-AC7D-4046-34341D09B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A679AF-D282-E594-76E2-C34333D2C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42183" cy="4351338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Ausstellungsführung 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    „</a:t>
            </a:r>
            <a:r>
              <a:rPr lang="de-DE" b="1" dirty="0"/>
              <a:t>we together“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D1444773-DF79-D752-E6A0-6C53BF373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06AE126-3389-C063-326D-74B76265E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835" y="1825624"/>
            <a:ext cx="5269631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84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F02B-F5E6-3773-9FDB-F81AEBB3B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B21BF2-46E7-90EF-59F3-19BE84C5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2CDE69-6C41-8256-5A4C-E8D6A8905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sz="3600" dirty="0"/>
              <a:t>Führung durch die Baustelle von </a:t>
            </a:r>
            <a:r>
              <a:rPr lang="de-DE" sz="3600" b="1" dirty="0"/>
              <a:t>Miqua</a:t>
            </a:r>
          </a:p>
          <a:p>
            <a:r>
              <a:rPr lang="de-DE" sz="3600" dirty="0"/>
              <a:t>Führung durch den </a:t>
            </a:r>
            <a:r>
              <a:rPr lang="de-DE" sz="3600" b="1" dirty="0"/>
              <a:t>Kölner Dom</a:t>
            </a:r>
          </a:p>
          <a:p>
            <a:r>
              <a:rPr lang="de-DE" sz="3600" dirty="0"/>
              <a:t>Demnächst Gedenkstättenfahrt nach </a:t>
            </a:r>
            <a:r>
              <a:rPr lang="de-DE" sz="3600" b="1" dirty="0"/>
              <a:t>Luxemburg</a:t>
            </a:r>
            <a:br>
              <a:rPr lang="de-DE" sz="3600" dirty="0"/>
            </a:br>
            <a:r>
              <a:rPr lang="de-DE" sz="3600" dirty="0"/>
              <a:t>zu den Stätten von Verfolgung und Widerstand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F46BD622-D5D9-63DD-987A-8D08DA134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26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CC7DC-A649-BE85-1E6E-BDC459AD9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FF5B51-A105-D45E-705C-DB68C59FD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45E83A-44AD-714A-8BE8-9781FF0DF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VIII. Öffentlichkeitsarbeit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Homepage:</a:t>
            </a:r>
            <a:br>
              <a:rPr lang="de-DE" dirty="0"/>
            </a:br>
            <a:r>
              <a:rPr lang="de-DE" dirty="0"/>
              <a:t>Zugriffe durchschnittlich</a:t>
            </a:r>
            <a:br>
              <a:rPr lang="de-DE" dirty="0"/>
            </a:br>
            <a:r>
              <a:rPr lang="de-DE" dirty="0"/>
              <a:t>über 5.300 im Monat!</a:t>
            </a:r>
            <a:br>
              <a:rPr lang="de-DE" dirty="0"/>
            </a:br>
            <a:r>
              <a:rPr lang="de-DE" dirty="0"/>
              <a:t>Über 150 täglich</a:t>
            </a:r>
            <a:br>
              <a:rPr lang="de-DE" dirty="0"/>
            </a:br>
            <a:br>
              <a:rPr lang="de-DE" dirty="0"/>
            </a:br>
            <a:endParaRPr lang="de-DE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Newsletter des Vereins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Facebook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94DC1E23-9F8D-5BA8-0D1B-A431C309A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7FDBF1A-2202-7830-8276-2FC84165F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316" y="1690687"/>
            <a:ext cx="5137483" cy="400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21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722A6-8C67-0274-B1BF-7D78F4EC5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9FB3E-B500-9BE4-FBFB-804548805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EE59B8-C345-E864-4088-72C2918A0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/>
              <a:t>IX. Projekte  – teilweise in Kooperation -</a:t>
            </a:r>
          </a:p>
          <a:p>
            <a:r>
              <a:rPr lang="de-DE" dirty="0"/>
              <a:t>1. Kölner Denkmal für die Opfer des NS am Hansaplatz</a:t>
            </a:r>
          </a:p>
          <a:p>
            <a:endParaRPr lang="de-DE" dirty="0"/>
          </a:p>
          <a:p>
            <a:pPr>
              <a:buFont typeface="Wingdings" panose="05000000000000000000" pitchFamily="2" charset="2"/>
              <a:buChar char="§"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6C2209E4-5DED-83A1-8426-0771CA4D8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17D8095-5B77-F54F-883B-BCD967112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730" y="3155387"/>
            <a:ext cx="5963038" cy="33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33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8DC64-8D93-C69E-34DF-C383C6AEB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62E28C-7D6B-CEA0-6065-0DC344262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0A8E54-8FA0-3763-9079-77C4DF126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61923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Auf  Initiative unseres Mitglieds Bruno Neurath-Wilson:</a:t>
            </a:r>
            <a:br>
              <a:rPr lang="de-DE" dirty="0"/>
            </a:br>
            <a:r>
              <a:rPr lang="de-DE" dirty="0"/>
              <a:t>Gemeinsame Projektgruppe mit Bruno Neurath-Wilson, Ulrike Bach und Claudia Wörmann sowie vom NS-DOK: Dr. Annemone Christians-Bernsee und Dr. Thomas Roth. </a:t>
            </a:r>
            <a:br>
              <a:rPr lang="de-DE" dirty="0"/>
            </a:br>
            <a:br>
              <a:rPr lang="de-DE" dirty="0"/>
            </a:br>
            <a:r>
              <a:rPr lang="de-DE" dirty="0"/>
              <a:t>Treffen mit Vertreter*innen diverser Ämter der Stadt Köln</a:t>
            </a:r>
            <a:br>
              <a:rPr lang="de-DE" dirty="0"/>
            </a:br>
            <a:r>
              <a:rPr lang="de-DE" dirty="0"/>
              <a:t>(Grünflächen-, Denkmalschutz-, Friedhofsamt) sowie </a:t>
            </a:r>
            <a:br>
              <a:rPr lang="de-DE" dirty="0"/>
            </a:br>
            <a:r>
              <a:rPr lang="de-DE" dirty="0"/>
              <a:t>Bezirksvertretung Innenstadt</a:t>
            </a:r>
            <a:br>
              <a:rPr lang="de-DE" dirty="0"/>
            </a:br>
            <a:br>
              <a:rPr lang="de-DE" dirty="0"/>
            </a:br>
            <a:r>
              <a:rPr lang="de-DE" b="1" dirty="0"/>
              <a:t>Ziel</a:t>
            </a:r>
            <a:r>
              <a:rPr lang="de-DE" dirty="0"/>
              <a:t>: Instandhaltung, Pflege und deutlich sichtbares Gedenken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7020C7E6-2589-650B-3065-35A0BDC01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653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12F08-7714-28D5-22F7-8BA6095C2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DCB74-E4C6-795F-EC18-60226F70D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F7354D-F34E-08B7-0DD4-4B9D96D2E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de-DE" dirty="0"/>
            </a:br>
            <a:br>
              <a:rPr lang="de-DE" dirty="0"/>
            </a:br>
            <a:r>
              <a:rPr lang="de-DE" dirty="0"/>
              <a:t>Denkmal Gremberger Wäldchen</a:t>
            </a:r>
            <a:br>
              <a:rPr lang="de-DE" dirty="0"/>
            </a:br>
            <a:r>
              <a:rPr lang="de-DE" dirty="0"/>
              <a:t>zusammen mit der</a:t>
            </a:r>
            <a:br>
              <a:rPr lang="de-DE" dirty="0"/>
            </a:br>
            <a:r>
              <a:rPr lang="de-DE" dirty="0"/>
              <a:t>AG „Bodendenkmal“ und </a:t>
            </a:r>
            <a:br>
              <a:rPr lang="de-DE" dirty="0"/>
            </a:br>
            <a:r>
              <a:rPr lang="de-DE" dirty="0"/>
              <a:t>dem NS-DOK: Martin Sölle und </a:t>
            </a:r>
            <a:br>
              <a:rPr lang="de-DE" dirty="0"/>
            </a:br>
            <a:r>
              <a:rPr lang="de-DE" dirty="0"/>
              <a:t>Dr. Annemone Christians-Bernsee</a:t>
            </a:r>
            <a:br>
              <a:rPr lang="de-DE" dirty="0"/>
            </a:br>
            <a:endParaRPr lang="de-DE" dirty="0"/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8E7F51D9-B626-CD65-ACFA-11AE5B852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1CAFBEA-13CB-9E9B-3DC2-64B05C69D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270" y="1825626"/>
            <a:ext cx="5138529" cy="419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91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6EC09-F351-429F-D67A-C7AEEC777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D4C59-71BF-C349-86D9-90D7840A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DDC82E-86A6-84FF-D7C3-6887539A6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Anfrage der Gewerkschaft Transnet:</a:t>
            </a:r>
            <a:br>
              <a:rPr lang="de-DE" dirty="0"/>
            </a:br>
            <a:br>
              <a:rPr lang="de-DE" dirty="0"/>
            </a:br>
            <a:r>
              <a:rPr lang="de-DE" dirty="0"/>
              <a:t>Kooperation beim Thema </a:t>
            </a:r>
            <a:br>
              <a:rPr lang="de-DE" dirty="0"/>
            </a:br>
            <a:r>
              <a:rPr lang="de-DE" dirty="0"/>
              <a:t>Denkmal „Bahnschwelle“ am </a:t>
            </a:r>
            <a:br>
              <a:rPr lang="de-DE" dirty="0"/>
            </a:br>
            <a:r>
              <a:rPr lang="de-DE" dirty="0"/>
              <a:t>Kölner Hauptbahnhof zur Erinnerung </a:t>
            </a:r>
            <a:br>
              <a:rPr lang="de-DE" dirty="0"/>
            </a:br>
            <a:r>
              <a:rPr lang="de-DE" dirty="0"/>
              <a:t>an die Züge, die die Menschen in die </a:t>
            </a:r>
            <a:br>
              <a:rPr lang="de-DE" dirty="0"/>
            </a:br>
            <a:r>
              <a:rPr lang="de-DE" dirty="0"/>
              <a:t>Vernichtung deportierten</a:t>
            </a:r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87DD8F53-294D-214D-24C5-AE867C6DC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95DE192-7931-4B37-4194-BF83BCF75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183" y="1825626"/>
            <a:ext cx="3610467" cy="421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03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E3999-15E5-B032-0FA2-2CA4EB8D4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E31C5-E6D4-19E7-2A9A-2EB4E3C2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8FCD25-59B3-F2D1-CCE7-86E4F5D01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</a:pPr>
            <a:r>
              <a:rPr lang="de-DE" u="sng" dirty="0"/>
              <a:t>Projekt</a:t>
            </a:r>
            <a:r>
              <a:rPr lang="de-DE" dirty="0"/>
              <a:t>: Graphic Novel über </a:t>
            </a:r>
          </a:p>
          <a:p>
            <a:pPr marL="0" indent="0">
              <a:buNone/>
            </a:pPr>
            <a:r>
              <a:rPr lang="de-DE" dirty="0"/>
              <a:t>Askold und Wera Kurow:</a:t>
            </a:r>
            <a:br>
              <a:rPr lang="de-DE" dirty="0"/>
            </a:br>
            <a:r>
              <a:rPr lang="de-DE" dirty="0"/>
              <a:t>Askold war als Zwangsarbeiter im</a:t>
            </a:r>
            <a:br>
              <a:rPr lang="de-DE" dirty="0"/>
            </a:br>
            <a:r>
              <a:rPr lang="de-DE" dirty="0"/>
              <a:t>EL-DE-Haus gefangen und ihm</a:t>
            </a:r>
            <a:br>
              <a:rPr lang="de-DE" dirty="0"/>
            </a:br>
            <a:r>
              <a:rPr lang="de-DE" dirty="0"/>
              <a:t>gelang auf abenteuerliche Weise</a:t>
            </a:r>
            <a:br>
              <a:rPr lang="de-DE" dirty="0"/>
            </a:br>
            <a:r>
              <a:rPr lang="de-DE" dirty="0"/>
              <a:t>die Flucht. Das Buch soll Anfang</a:t>
            </a:r>
            <a:br>
              <a:rPr lang="de-DE" dirty="0"/>
            </a:br>
            <a:r>
              <a:rPr lang="de-DE" dirty="0"/>
              <a:t>2028 erscheinen.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5F4EEB84-4FE2-7C1C-1B7D-ADAE09418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F3D4F0D-6D7A-C40D-3954-8FACAB1B7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765" y="2042479"/>
            <a:ext cx="4751635" cy="391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99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09E42-6916-BBDE-7BAD-E64CEF4F2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47460-49B2-904A-421E-EB3DDD704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69AABF-0258-67FC-CF60-51E20D8D2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Gestaltung Karl-Küpper-Platz</a:t>
            </a:r>
            <a:br>
              <a:rPr lang="de-DE" dirty="0"/>
            </a:br>
            <a:r>
              <a:rPr lang="de-DE" dirty="0"/>
              <a:t>Initiative von Studierenden </a:t>
            </a:r>
            <a:br>
              <a:rPr lang="de-DE" dirty="0"/>
            </a:br>
            <a:r>
              <a:rPr lang="de-DE" dirty="0"/>
              <a:t>der TH Köln</a:t>
            </a:r>
            <a:br>
              <a:rPr lang="de-DE" dirty="0"/>
            </a:br>
            <a:endParaRPr lang="de-DE" dirty="0"/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DFD2A080-AE41-294F-A2CF-51CB8F761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B78D964-6517-88D1-BF68-5FDDA30F5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722" y="2199861"/>
            <a:ext cx="5180696" cy="384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92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D81D1-2987-7948-E2A5-214BC5E41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A51DE-FB4D-29FA-50AF-1DA4314B4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E64867-B957-FA3E-87EF-C2F9A0066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X. Weitere Aktivitäten und Themen des Vereins</a:t>
            </a:r>
          </a:p>
          <a:p>
            <a:r>
              <a:rPr lang="de-DE" dirty="0"/>
              <a:t>Solidaritätserklärung des Vereins gegenüber der Synagogengemeinde Köln nach dem Attentat beim Chanukka-Fest in Australien im</a:t>
            </a:r>
            <a:br>
              <a:rPr lang="de-DE" dirty="0"/>
            </a:br>
            <a:r>
              <a:rPr lang="de-DE" dirty="0"/>
              <a:t>Dezember 2025</a:t>
            </a:r>
          </a:p>
          <a:p>
            <a:r>
              <a:rPr lang="de-DE" dirty="0"/>
              <a:t>Stand beim 1. Mai auf dem Heumarkt</a:t>
            </a:r>
          </a:p>
          <a:p>
            <a:r>
              <a:rPr lang="de-DE" dirty="0"/>
              <a:t>Stand auf dem Edelweißpiratenfestival</a:t>
            </a:r>
          </a:p>
          <a:p>
            <a:r>
              <a:rPr lang="de-DE" dirty="0"/>
              <a:t>Treffen der Fördervereine der Kölner Museen mit dem</a:t>
            </a:r>
            <a:br>
              <a:rPr lang="de-DE" dirty="0"/>
            </a:br>
            <a:r>
              <a:rPr lang="de-DE" dirty="0"/>
              <a:t>Kölner Kulturdezernenten Herrn Charles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B50F0E38-20DF-7122-0273-FFAE58866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50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F122C-8012-718B-BFFB-EFFCF0DE7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BF55A4-1FA0-4941-40B0-D98A76C0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3B9A0704-8B1A-4B1A-1FB2-E2C352E778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0830" y="1847850"/>
            <a:ext cx="3263503" cy="4351338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58FB4D-5F05-2EB6-E8DE-540B68A9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E1ADA543-3E30-5DEC-8940-A06DC5233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286A31-82A5-5A7E-448A-9843E48D8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056" y="1877727"/>
            <a:ext cx="3218688" cy="42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34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0DB4-A863-8092-CA03-4EC124F4C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335F77-9305-6129-611F-936923E5A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9EBFEB-BFD4-AC4F-4F6A-2ACAEA15D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de-DE" u="sng" dirty="0"/>
          </a:p>
          <a:p>
            <a:r>
              <a:rPr lang="de-DE" u="sng" dirty="0"/>
              <a:t>Initiative des Vereins</a:t>
            </a:r>
            <a:r>
              <a:rPr lang="de-DE" dirty="0"/>
              <a:t>:</a:t>
            </a:r>
            <a:br>
              <a:rPr lang="de-DE" dirty="0"/>
            </a:br>
            <a:br>
              <a:rPr lang="de-DE" dirty="0"/>
            </a:br>
            <a:r>
              <a:rPr lang="de-DE" dirty="0"/>
              <a:t>Einladung zum Pressegespräch wegen der Kürzungen bei</a:t>
            </a:r>
            <a:br>
              <a:rPr lang="de-DE" dirty="0"/>
            </a:br>
            <a:r>
              <a:rPr lang="de-DE" b="1" dirty="0"/>
              <a:t>„Demokratie leben“; </a:t>
            </a:r>
            <a:br>
              <a:rPr lang="de-DE" b="1" dirty="0"/>
            </a:br>
            <a:br>
              <a:rPr lang="de-DE" b="1" dirty="0"/>
            </a:br>
            <a:r>
              <a:rPr lang="de-DE" dirty="0"/>
              <a:t>Beteiligte:</a:t>
            </a:r>
            <a:br>
              <a:rPr lang="de-DE" dirty="0"/>
            </a:br>
            <a:r>
              <a:rPr lang="de-DE" dirty="0"/>
              <a:t> - Mobile Beratung gegen Rechts NRW</a:t>
            </a:r>
            <a:br>
              <a:rPr lang="de-DE" dirty="0"/>
            </a:br>
            <a:r>
              <a:rPr lang="de-DE" dirty="0"/>
              <a:t>- Kölnische Ges. f. Christl. Jüdische Zusammenarbeit</a:t>
            </a:r>
            <a:br>
              <a:rPr lang="de-DE" dirty="0"/>
            </a:br>
            <a:r>
              <a:rPr lang="de-DE" dirty="0"/>
              <a:t>- Dachverband „Lesben und Alter e.V.“</a:t>
            </a:r>
            <a:br>
              <a:rPr lang="de-DE" dirty="0"/>
            </a:br>
            <a:r>
              <a:rPr lang="de-DE" dirty="0"/>
              <a:t>- InterKultur e.V.</a:t>
            </a:r>
            <a:br>
              <a:rPr lang="de-DE" dirty="0"/>
            </a:br>
            <a:r>
              <a:rPr lang="de-DE" dirty="0"/>
              <a:t>- Bund der Alevitischen Jugendlichen Deutschlands e.V.</a:t>
            </a:r>
          </a:p>
          <a:p>
            <a:pPr marL="0" indent="0">
              <a:buNone/>
            </a:pPr>
            <a:br>
              <a:rPr lang="de-DE" dirty="0"/>
            </a:b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5AF807E2-5091-76A9-9153-05BFECDEE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644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2D4F9-368B-D395-96E8-B85E79B28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4E8A8-E665-57DE-8CB1-D436F19E0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D4200B-8714-46F3-AA2B-F4FB77199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Unterstützung des Aufrufs „Museum SELMA bleibt“</a:t>
            </a:r>
            <a:br>
              <a:rPr lang="de-DE" dirty="0"/>
            </a:b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FE554008-6BDF-4598-1882-EB14DEC98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7DF76CE-64D4-7B0D-E90C-8627A8715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382" y="2389909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59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5BE0D-1801-29A3-38EA-477D5B0F8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E8BC7A-6292-B3B4-833A-7BD2F11B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73B27B-7418-750A-B1F4-60B150DBF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Antisemitismusbericht 2025</a:t>
            </a:r>
            <a:br>
              <a:rPr lang="de-DE" dirty="0"/>
            </a:br>
            <a:r>
              <a:rPr lang="de-DE" dirty="0"/>
              <a:t>40% mehr Vorfälle als im Vorjahr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19E58182-69F5-B58F-A8F4-D0623D8D1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E6ED8C5-AB9B-91F0-ABF5-0E90961DE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528" y="1966754"/>
            <a:ext cx="3390900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593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0AAA1-6CDE-A92B-084B-8F6693A5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3FF21-18A9-5159-4CCF-C2843E58F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F06C44-3CA7-A3E5-E185-64B910E73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</a:pPr>
            <a:r>
              <a:rPr lang="de-DE" sz="3600" dirty="0"/>
              <a:t>Seit vielen Jahren </a:t>
            </a:r>
            <a:br>
              <a:rPr lang="de-DE" sz="3600" dirty="0"/>
            </a:br>
            <a:r>
              <a:rPr lang="de-DE" sz="3600" dirty="0"/>
              <a:t>gedenken wir am 24.4. </a:t>
            </a:r>
            <a:br>
              <a:rPr lang="de-DE" sz="3600" dirty="0"/>
            </a:br>
            <a:r>
              <a:rPr lang="de-DE" sz="3600" dirty="0"/>
              <a:t>an den Genozid</a:t>
            </a:r>
            <a:br>
              <a:rPr lang="de-DE" sz="3600" dirty="0"/>
            </a:br>
            <a:r>
              <a:rPr lang="de-DE" sz="3600" dirty="0"/>
              <a:t>an den Armeniern 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B7D2897D-4854-F708-FA20-6207294E4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8404FE4-8F14-CD4B-F2F9-1CEE01DD6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078" y="1974575"/>
            <a:ext cx="4120237" cy="45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838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2309F-538E-BCCF-7ED3-97CF449B0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2BA1E-7D0E-38DA-04B7-98086026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00F9CC-A59B-1A46-4A45-96EF3168B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351338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sz="3200" dirty="0"/>
              <a:t>Seit vielen Jahren unterstützen </a:t>
            </a:r>
            <a:br>
              <a:rPr lang="de-DE" sz="3200" dirty="0"/>
            </a:br>
            <a:r>
              <a:rPr lang="de-DE" sz="3200" dirty="0"/>
              <a:t>wir die Initiativen</a:t>
            </a:r>
            <a:br>
              <a:rPr lang="de-DE" sz="3200" dirty="0"/>
            </a:br>
            <a:r>
              <a:rPr lang="de-DE" sz="3200" dirty="0"/>
              <a:t>der Sinti*zze und Rom*nja </a:t>
            </a:r>
            <a:br>
              <a:rPr lang="de-DE" sz="3200" dirty="0"/>
            </a:br>
            <a:r>
              <a:rPr lang="de-DE" sz="3200" dirty="0"/>
              <a:t>beim Gedenken an die</a:t>
            </a:r>
            <a:br>
              <a:rPr lang="de-DE" sz="3200" dirty="0"/>
            </a:br>
            <a:r>
              <a:rPr lang="de-DE" sz="3200" dirty="0"/>
              <a:t>Deportationen 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CA6DEAF4-7090-59D7-7FAE-53EF7AB31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4838302-A171-CC7E-71D3-B5393DE14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627" y="1825626"/>
            <a:ext cx="4218672" cy="431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350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0E29C-AC5C-EDC3-247B-9F6FDB7F1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7E48D-EB49-4836-24B3-CD4DDD25C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6B6E9A-B1F2-FC96-040B-A3127B138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pPr marL="0" indent="0">
              <a:buNone/>
            </a:pPr>
            <a:r>
              <a:rPr lang="de-DE" dirty="0"/>
              <a:t>Wir rufen jährlich auf </a:t>
            </a:r>
            <a:br>
              <a:rPr lang="de-DE" dirty="0"/>
            </a:br>
            <a:r>
              <a:rPr lang="de-DE" dirty="0"/>
              <a:t>zum Gedenken an die</a:t>
            </a:r>
            <a:br>
              <a:rPr lang="de-DE" dirty="0"/>
            </a:br>
            <a:r>
              <a:rPr lang="de-DE" dirty="0"/>
              <a:t>ermordeten Zwangsarbeiter </a:t>
            </a:r>
            <a:br>
              <a:rPr lang="de-DE" dirty="0"/>
            </a:br>
            <a:r>
              <a:rPr lang="de-DE" dirty="0"/>
              <a:t>und Edelweißpiraten am 10.11.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C88D9B48-4A93-E833-AF52-2E5EB2934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8242CCF-61C6-1E1A-1CD5-18DC8A416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26" y="2014330"/>
            <a:ext cx="4975073" cy="42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685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56B99-C829-1DFF-E795-F6570F3FB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14DC3D-CA30-BA55-7695-6EEAE58E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2AC41D-B688-2B1C-9827-4A05EDF95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Teilnahme an Empfängen im Rathaus auf Einladung des OB</a:t>
            </a:r>
            <a:br>
              <a:rPr lang="de-DE" dirty="0"/>
            </a:br>
            <a:r>
              <a:rPr lang="de-DE" dirty="0"/>
              <a:t>und an Empfängen der demokratischen Parteien</a:t>
            </a:r>
          </a:p>
          <a:p>
            <a:r>
              <a:rPr lang="de-DE" dirty="0"/>
              <a:t>Teilnahme an Empfängen und Veranstaltungen der Synagogengemeinde</a:t>
            </a:r>
          </a:p>
          <a:p>
            <a:r>
              <a:rPr lang="de-DE" dirty="0"/>
              <a:t>Auf Initiative des Mitgliedertreffs: Herausgabe eines eigenen</a:t>
            </a:r>
            <a:br>
              <a:rPr lang="de-DE" dirty="0"/>
            </a:br>
            <a:r>
              <a:rPr lang="de-DE" dirty="0"/>
              <a:t>Flyers zum Thema „Stolpersteine“</a:t>
            </a:r>
          </a:p>
          <a:p>
            <a:r>
              <a:rPr lang="de-DE" dirty="0"/>
              <a:t>Grußwort bei der Jugendweihe des Humanistischen Verbands:</a:t>
            </a:r>
            <a:br>
              <a:rPr lang="de-DE" dirty="0"/>
            </a:br>
            <a:r>
              <a:rPr lang="de-DE" dirty="0"/>
              <a:t>Walla Blümcke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749A61D7-9C25-0473-3A06-5F5785B5A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866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DABE1-2520-14AB-0C81-35322A3EE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8E240A-A9A0-249A-D456-354EBD3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03BF37-1370-7F78-EA99-7AB2E2CD1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XI. Geplante Veranstaltungen des Vereins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Diskussion mit </a:t>
            </a:r>
            <a:r>
              <a:rPr lang="de-DE" u="sng" dirty="0"/>
              <a:t>Prof. Markus Ogorek </a:t>
            </a:r>
            <a:r>
              <a:rPr lang="de-DE" dirty="0"/>
              <a:t>und </a:t>
            </a:r>
            <a:r>
              <a:rPr lang="de-DE" u="sng" dirty="0"/>
              <a:t>Luca Manns</a:t>
            </a:r>
            <a:br>
              <a:rPr lang="de-DE" dirty="0"/>
            </a:br>
            <a:r>
              <a:rPr lang="de-DE" dirty="0"/>
              <a:t>„</a:t>
            </a:r>
            <a:r>
              <a:rPr lang="de-DE" b="1" dirty="0"/>
              <a:t>Was folgt aus der AfD-Entscheidung des Verwaltungsgerichts Köln?“; </a:t>
            </a:r>
            <a:r>
              <a:rPr lang="de-DE" dirty="0"/>
              <a:t>Donnerstag, 15.10.; 18.00 Uhr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Diskussionsveranstaltung mit Kölner Landtagskandidat*innen</a:t>
            </a:r>
            <a:br>
              <a:rPr lang="de-DE" dirty="0"/>
            </a:br>
            <a:r>
              <a:rPr lang="de-DE" dirty="0"/>
              <a:t>wahrscheinlich im Februar 2027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Veranstaltungen mit dem Kölner Frauengeschichtsverein</a:t>
            </a:r>
            <a:br>
              <a:rPr lang="de-DE" dirty="0"/>
            </a:br>
            <a:r>
              <a:rPr lang="de-DE" dirty="0"/>
              <a:t>zu „Kölner Frauen im Widerstand“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dirty="0"/>
          </a:p>
          <a:p>
            <a:pPr>
              <a:buFont typeface="Wingdings" panose="05000000000000000000" pitchFamily="2" charset="2"/>
              <a:buChar char="§"/>
            </a:pPr>
            <a:endParaRPr lang="de-DE" dirty="0"/>
          </a:p>
          <a:p>
            <a:pPr>
              <a:buFont typeface="Wingdings" panose="05000000000000000000" pitchFamily="2" charset="2"/>
              <a:buChar char="§"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9795EF1F-EA71-0EA6-4D75-00D87ADBA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3603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1FABD-E5CB-D90A-21E2-E2DA8DDF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41E865-E95F-EFA8-161B-099276EA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0E437B-20F9-6B9B-F78F-26BC93B13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Veranstaltung mit Frauke Brosius-Gersdorf</a:t>
            </a:r>
          </a:p>
          <a:p>
            <a:r>
              <a:rPr lang="de-DE" dirty="0"/>
              <a:t>Buchvorstellung zu „Widerstand in den Cevennen“</a:t>
            </a:r>
          </a:p>
          <a:p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7BA88E84-C889-F949-5EC0-E87BF7322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56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73CA4-6AED-0A4B-061D-B19A93CEB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6D85E7-216E-5DDE-F4F6-7F02DDF1C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34E313-EB57-C7AD-E172-3752058AB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Veranstaltung zum Internationalen Frauentag</a:t>
            </a:r>
            <a:br>
              <a:rPr lang="de-DE" dirty="0"/>
            </a:br>
            <a:r>
              <a:rPr lang="de-DE" dirty="0"/>
              <a:t>mit Florence Hervé zu Juliette Greco und Barbara</a:t>
            </a:r>
            <a:br>
              <a:rPr lang="de-DE" dirty="0"/>
            </a:br>
            <a:r>
              <a:rPr lang="de-DE" dirty="0"/>
              <a:t>und deren Widerstand und Verfolgung im besetzten Frankreich</a:t>
            </a:r>
            <a:br>
              <a:rPr lang="de-DE" dirty="0"/>
            </a:br>
            <a:r>
              <a:rPr lang="de-DE" dirty="0"/>
              <a:t>am 11. März 2027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CDD4FD14-C5AB-BBE2-7139-F6FB274E4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491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7573B-221A-3EFE-020B-ECD3B0667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6F42F-E7AB-62CB-35C5-6A755CD3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8A80DB-96E1-778C-0117-C81FCD263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XII. Finanzen – Aufgaben des Vereins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Finanzierung von Stellen und Materialien für das NS-DOK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Kooperation Förderanträge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Verwaltung Spendengelder und Mitgliedsbeiträge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Ausstellung Spendenbescheinigungen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Gewährung von Zuschüssen für Initiativen und Veranstaltungen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dirty="0"/>
              <a:t>Beantragung von Zuschüssen und Finanzierungen von Projekten</a:t>
            </a:r>
            <a:br>
              <a:rPr lang="de-DE" dirty="0"/>
            </a:br>
            <a:r>
              <a:rPr lang="de-DE" dirty="0"/>
              <a:t>unterschiedlichster Art bei Stiftungen etc.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2CE7C0A5-C4C1-7161-7733-9A0748C0B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7347" cy="128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00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15D88-D3C3-4ECD-B603-754469396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B1A5C-5740-87E2-A191-D0B5CB30E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BDCECF-48A9-B47E-9D74-64E152D08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de-DE" dirty="0"/>
            </a:br>
            <a:r>
              <a:rPr lang="de-DE" dirty="0"/>
              <a:t>TOP 13 Vorstellung des Projekts „Graphic Novel“:</a:t>
            </a:r>
            <a:br>
              <a:rPr lang="de-DE" dirty="0"/>
            </a:br>
            <a:r>
              <a:rPr lang="de-DE" dirty="0"/>
              <a:t>              Askold und Wera Kurow</a:t>
            </a:r>
            <a:br>
              <a:rPr lang="de-DE" dirty="0"/>
            </a:br>
            <a:br>
              <a:rPr lang="de-DE" dirty="0"/>
            </a:br>
            <a:r>
              <a:rPr lang="de-DE" dirty="0"/>
              <a:t>Askold Kurow war ein russischer Zwangsarbeiter, der im EL-DE-Haus</a:t>
            </a:r>
            <a:br>
              <a:rPr lang="de-DE" dirty="0"/>
            </a:br>
            <a:r>
              <a:rPr lang="de-DE" dirty="0"/>
              <a:t>interniert war und mehrere Inschriften hinterlassen hat. Ihm gelang auf abenteuerliche Weise die Flucht. Seine Geschichte und die seiner Frau</a:t>
            </a:r>
            <a:br>
              <a:rPr lang="de-DE" dirty="0"/>
            </a:br>
            <a:r>
              <a:rPr lang="de-DE" dirty="0"/>
              <a:t>wird in einer Graphic Novel erzählt. Das Buch kommt Anfang 2028</a:t>
            </a:r>
            <a:br>
              <a:rPr lang="de-DE" dirty="0"/>
            </a:br>
            <a:r>
              <a:rPr lang="de-DE" dirty="0"/>
              <a:t>heraus.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65E0D697-3F45-E14C-579E-06F0BBA76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3397"/>
            <a:ext cx="10517347" cy="108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547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EBE51-AF37-4978-729A-116148550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DDEB7-5BDD-5A20-9CF4-15D67FAB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B5845F-4769-CC74-FC19-98137913A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marL="0" indent="0" algn="ctr">
              <a:buNone/>
            </a:pPr>
            <a:r>
              <a:rPr lang="de-DE" dirty="0"/>
              <a:t>Vielen Dank!</a:t>
            </a:r>
          </a:p>
        </p:txBody>
      </p:sp>
      <p:pic>
        <p:nvPicPr>
          <p:cNvPr id="5" name="Inhaltsplatzhalter 12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65F4043A-CE07-5B74-5D35-06BDC6B89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3397"/>
            <a:ext cx="10517347" cy="108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93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1350</Words>
  <Application>Microsoft Office PowerPoint</Application>
  <PresentationFormat>Breitbild</PresentationFormat>
  <Paragraphs>152</Paragraphs>
  <Slides>48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Times New Roman</vt:lpstr>
      <vt:lpstr>Wingdings</vt:lpstr>
      <vt:lpstr>Office</vt:lpstr>
      <vt:lpstr>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III. Aktivitäten des Mitgliedertreffs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Verleihung des Rheinlandtalers des Landschaftsverbands an Köln stellt sich quer </vt:lpstr>
      <vt:lpstr>  </vt:lpstr>
      <vt:lpstr>PowerPoint-Präsentation</vt:lpstr>
      <vt:lpstr>PowerPoint-Präsentation</vt:lpstr>
      <vt:lpstr>VI. Veranstaltungen des Vereins Vortrag „Polnische Bürgermeister und der Holocaust unter deutscher Besatzung, Verwaltung und Kollaboration“ am 19.4. Prof. Rossolinski-Liebe; gemeinsam mit der Synagogengemeinde Köln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</vt:lpstr>
      <vt:lpstr>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Henry Bleicher</dc:creator>
  <cp:lastModifiedBy>Claudia Wörmann</cp:lastModifiedBy>
  <cp:revision>619</cp:revision>
  <dcterms:created xsi:type="dcterms:W3CDTF">2023-10-07T09:29:09Z</dcterms:created>
  <dcterms:modified xsi:type="dcterms:W3CDTF">2026-10-07T13:15:24Z</dcterms:modified>
</cp:coreProperties>
</file>